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0" r:id="rId3"/>
    <p:sldId id="259" r:id="rId4"/>
    <p:sldId id="258" r:id="rId5"/>
    <p:sldId id="261" r:id="rId6"/>
    <p:sldId id="262" r:id="rId7"/>
    <p:sldId id="299" r:id="rId8"/>
    <p:sldId id="266" r:id="rId9"/>
    <p:sldId id="305" r:id="rId10"/>
    <p:sldId id="267" r:id="rId11"/>
    <p:sldId id="286" r:id="rId12"/>
    <p:sldId id="287" r:id="rId13"/>
    <p:sldId id="288" r:id="rId14"/>
    <p:sldId id="293" r:id="rId15"/>
    <p:sldId id="294" r:id="rId16"/>
    <p:sldId id="295" r:id="rId17"/>
    <p:sldId id="302" r:id="rId18"/>
    <p:sldId id="271" r:id="rId19"/>
    <p:sldId id="280" r:id="rId20"/>
    <p:sldId id="272" r:id="rId21"/>
    <p:sldId id="273" r:id="rId22"/>
    <p:sldId id="303" r:id="rId23"/>
    <p:sldId id="291" r:id="rId24"/>
    <p:sldId id="274" r:id="rId25"/>
    <p:sldId id="278" r:id="rId26"/>
    <p:sldId id="281" r:id="rId27"/>
    <p:sldId id="300" r:id="rId28"/>
    <p:sldId id="285" r:id="rId29"/>
    <p:sldId id="30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A8600-404A-4A07-A7C0-F157D94DF58A}" v="88" dt="2024-06-01T19:09:30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F7A41-9F63-4A00-8023-FB553D66754D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F4EA-775D-420A-83F1-A4F3232465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9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60-75D3-49AC-8B14-8429B737496D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8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8A4-8DBD-4B4E-BB1C-550F370DA6BC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9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1A3E-DAB1-448F-B63B-63A7E5A80F26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041-F0B9-4E09-B294-2FE8953A8F7F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B28C023-4512-4119-A54E-6BD26DD59ECA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9641-3071-4B3D-B4E1-F08C0804E001}" type="datetime1">
              <a:rPr lang="da-DK" smtClean="0"/>
              <a:t>17-04-2026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5671-3EE2-4784-A22F-A411049219F7}" type="datetime1">
              <a:rPr lang="da-DK" smtClean="0"/>
              <a:t>17-04-2026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A1AB-109B-42C1-806C-A7BF7F889D48}" type="datetime1">
              <a:rPr lang="da-DK" smtClean="0"/>
              <a:t>17-04-2026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742-6E21-49BD-A8DC-B3AA1AB96F6C}" type="datetime1">
              <a:rPr lang="da-DK" smtClean="0"/>
              <a:t>17-04-2026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7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8C37-4EFC-4252-9276-09976DCDB19E}" type="datetime1">
              <a:rPr lang="da-DK" smtClean="0"/>
              <a:t>17-04-2026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CEA4-F3F9-4EEF-B41B-BC2303DE4C69}" type="datetime1">
              <a:rPr lang="da-DK" smtClean="0"/>
              <a:t>17-04-2026</a:t>
            </a:fld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5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5E5459-0D4F-48B8-9685-ECED81934A38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r-fr/photo/neige-art-signe-motif-837872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hermometer-temperature-hot-scale-153138/" TargetMode="External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hermometer-temperature-hot-scale-15313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FCC41-DD87-698D-0599-7C27BE22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ADHD/ADD psykoedukation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Et billede, der indeholder håndværk, kæde, broderi&#10;&#10;Automatisk genereret beskrivelse">
            <a:extLst>
              <a:ext uri="{FF2B5EF4-FFF2-40B4-BE49-F238E27FC236}">
                <a16:creationId xmlns:a16="http://schemas.microsoft.com/office/drawing/2014/main" id="{1FBF6543-84B5-9B19-AE1F-DD856F9CA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67" r="18202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E361C-BAD9-90E0-3996-747DE463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 fontScale="92500" lnSpcReduction="20000"/>
          </a:bodyPr>
          <a:lstStyle/>
          <a:p>
            <a:r>
              <a:rPr lang="da-DK" sz="1700" dirty="0"/>
              <a:t>Formål</a:t>
            </a:r>
          </a:p>
          <a:p>
            <a:pPr lvl="1"/>
            <a:r>
              <a:rPr lang="da-DK" sz="1700" dirty="0"/>
              <a:t>Viden om ADHD generelt</a:t>
            </a:r>
          </a:p>
          <a:p>
            <a:pPr lvl="1"/>
            <a:r>
              <a:rPr lang="da-DK" sz="1700" dirty="0"/>
              <a:t>Hvad kan jeg genkende?</a:t>
            </a:r>
          </a:p>
          <a:p>
            <a:pPr lvl="1"/>
            <a:r>
              <a:rPr lang="da-DK" sz="1700" dirty="0"/>
              <a:t>Strategier og tips – mod ADHD</a:t>
            </a:r>
          </a:p>
          <a:p>
            <a:pPr lvl="1"/>
            <a:r>
              <a:rPr lang="da-DK" sz="1700" dirty="0"/>
              <a:t>Hvor er min ADHD en styrke?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Pædagogisk vejledning – det kan være kommunen, skole/PPR, SPS eller fx ADHD foreningen. 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Målet bedre trivsel – selvhjulpen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I må meget gerne stille spørgsmål</a:t>
            </a:r>
            <a:r>
              <a:rPr lang="da-DK" sz="1700" dirty="0">
                <a:sym typeface="Wingdings" panose="05000000000000000000" pitchFamily="2" charset="2"/>
              </a:rPr>
              <a:t></a:t>
            </a:r>
            <a:endParaRPr lang="da-DK" sz="1700" dirty="0"/>
          </a:p>
          <a:p>
            <a:pPr lvl="1"/>
            <a:endParaRPr lang="da-DK" sz="17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C10EB7-FE48-AA57-EE27-50D65593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36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3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86B9EB-A98A-3520-C4BC-86CABE49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6" b="12074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49" name="Rectangle 3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18F9A-5047-A7FF-9EEB-E8B30A9E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/>
              <a:t>Batteriet</a:t>
            </a:r>
            <a:r>
              <a:rPr lang="en-US" dirty="0"/>
              <a:t> VITIGT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E2479-7E26-1897-A5F6-42503D92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 err="1"/>
              <a:t>Særligt</a:t>
            </a:r>
            <a:r>
              <a:rPr lang="en-US" sz="1500" dirty="0"/>
              <a:t> for ADHD</a:t>
            </a:r>
          </a:p>
          <a:p>
            <a:r>
              <a:rPr lang="en-US" sz="1500" dirty="0" err="1"/>
              <a:t>Afladning</a:t>
            </a:r>
            <a:endParaRPr lang="en-US" sz="1500" dirty="0"/>
          </a:p>
          <a:p>
            <a:r>
              <a:rPr lang="en-US" sz="1500" dirty="0" err="1"/>
              <a:t>Opladning</a:t>
            </a:r>
            <a:endParaRPr lang="en-US" sz="1500" dirty="0"/>
          </a:p>
          <a:p>
            <a:r>
              <a:rPr lang="en-US" sz="1500" dirty="0" err="1"/>
              <a:t>Konsekvenser</a:t>
            </a:r>
            <a:endParaRPr lang="en-US" sz="1500" dirty="0"/>
          </a:p>
          <a:p>
            <a:r>
              <a:rPr lang="en-US" sz="1500" dirty="0" err="1"/>
              <a:t>Erfaringer</a:t>
            </a:r>
            <a:r>
              <a:rPr lang="en-US" sz="1500" dirty="0"/>
              <a:t> med </a:t>
            </a:r>
            <a:r>
              <a:rPr lang="en-US" sz="1500" dirty="0" err="1"/>
              <a:t>af</a:t>
            </a:r>
            <a:r>
              <a:rPr lang="en-US" sz="1500" dirty="0"/>
              <a:t>- </a:t>
            </a:r>
            <a:r>
              <a:rPr lang="en-US" sz="1500" dirty="0" err="1"/>
              <a:t>og</a:t>
            </a:r>
            <a:r>
              <a:rPr lang="en-US" sz="1500" dirty="0"/>
              <a:t> </a:t>
            </a:r>
            <a:r>
              <a:rPr lang="en-US" sz="1500" dirty="0" err="1"/>
              <a:t>opladning</a:t>
            </a:r>
            <a:r>
              <a:rPr lang="en-US" sz="1500" dirty="0"/>
              <a:t>?</a:t>
            </a:r>
          </a:p>
          <a:p>
            <a:endParaRPr lang="en-US" sz="15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B858CA0-8346-119F-0924-8855F00D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86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3992-53C3-880B-4169-CF5E3E5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effectLst/>
              </a:rPr>
              <a:t>ADHD og comorbiditet</a:t>
            </a:r>
            <a:endParaRPr lang="en-US" sz="60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5" name="Billede 14" descr="Sticker figur familier med hænder">
            <a:extLst>
              <a:ext uri="{FF2B5EF4-FFF2-40B4-BE49-F238E27FC236}">
                <a16:creationId xmlns:a16="http://schemas.microsoft.com/office/drawing/2014/main" id="{862CF3A3-E364-93CD-3A30-AC45E42698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" y="-12927"/>
            <a:ext cx="10325781" cy="688385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D87DA-8DAA-9308-108F-C65C1EA7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823" y="633637"/>
            <a:ext cx="3938728" cy="3294898"/>
          </a:xfrm>
        </p:spPr>
        <p:txBody>
          <a:bodyPr>
            <a:normAutofit fontScale="92500" lnSpcReduction="1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70% har mere end en diagnose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”Udredning”</a:t>
            </a: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hjælper meget og nedsætter risikoen for comorbiditet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Sårbar hjerne</a:t>
            </a:r>
            <a:r>
              <a:rPr lang="da-DK" sz="1900" dirty="0">
                <a:latin typeface="Calibri" panose="020F0502020204030204" pitchFamily="34" charset="0"/>
              </a:rPr>
              <a:t>?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Tiden indtil diagnosen – overlevelsesstrategier og selvforståelse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Autisme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Ordblindhed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Indlæringsvanskeligheder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E68AD-601D-8E21-02E6-007F12AA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446" y="633637"/>
            <a:ext cx="3938728" cy="3294898"/>
          </a:xfrm>
        </p:spPr>
        <p:txBody>
          <a:bodyPr>
            <a:normAutofit fontScale="92500" lnSpcReduction="1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Angst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Depression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Følelsesregulering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Sociale vanskeligheder</a:t>
            </a:r>
            <a:endParaRPr lang="da-DK" sz="1900" dirty="0">
              <a:latin typeface="Calibri" panose="020F0502020204030204" pitchFamily="34" charset="0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Overvægt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Misbrug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Kriminalitet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Fysiske sygdomme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FB7B45A-95F9-1DDE-3F14-C9691728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9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17AC09-1C5A-BCBD-8EDD-A264F2C0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ADHD – Behandling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2CFC7-2501-F578-B34B-2EFBE2A1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Det vigtigste i behandlingen af ADHD er at der er en forståelse af hvad ADHD er.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Hvad det betyder for barnet – den unge og familien generelt.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Forståelsen gælder for alle, men der kan være udfordringer med indsigt hos nogle.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Pædagogisk tilgang</a:t>
            </a: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dirty="0">
                <a:latin typeface="Calibri" panose="020F0502020204030204" pitchFamily="34" charset="0"/>
              </a:rPr>
              <a:t>   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Strategier som barnet – den unge kan bruge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Forældrene og netværk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Skole og børnehave evt. arbejdsgiver/job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6AC35D-D143-B23E-26E1-C1C07557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3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164592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Medicinsk behandling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9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ADHD og ADD - neurotransmittere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2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Comorbiditet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endParaRPr lang="da-DK" sz="1620" dirty="0">
              <a:latin typeface="Calibri" panose="020F0502020204030204" pitchFamily="34" charset="0"/>
            </a:endParaRPr>
          </a:p>
          <a:p>
            <a:pPr marL="137160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Medicin holder ikke op med at virke – der er noget som belaster!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dirty="0"/>
              <a:t> </a:t>
            </a:r>
            <a:r>
              <a:rPr lang="da-DK" sz="1600" dirty="0">
                <a:latin typeface="Calibri" panose="020F0502020204030204" pitchFamily="34" charset="0"/>
              </a:rPr>
              <a:t>Stres</a:t>
            </a:r>
          </a:p>
          <a:p>
            <a:pPr marL="411480" lvl="1" indent="0" defTabSz="822960">
              <a:spcBef>
                <a:spcPts val="360"/>
              </a:spcBef>
              <a:spcAft>
                <a:spcPts val="180"/>
              </a:spcAft>
              <a:buNone/>
            </a:pPr>
            <a:r>
              <a:rPr lang="da-DK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 Forandringer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79442B-C157-9CAF-9F6F-F2E85F6A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67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2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1" name="Rectangle 44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2" name="Rectangle 46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63" name="Group 48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4" name="Oval 49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Oval 50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66" name="Rectangle 52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/>
              </a:rPr>
              <a:t>ADHD og termometeret</a:t>
            </a:r>
            <a:endParaRPr lang="en-US" sz="500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CDAA5E2-EDF2-76D8-A751-6C5165C7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13</a:t>
            </a:fld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566F609-F6AC-B941-66DE-D822C6268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3389" y="258248"/>
            <a:ext cx="3044695" cy="60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7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Hverdag</a:t>
            </a:r>
            <a:r>
              <a:rPr lang="en-US" dirty="0"/>
              <a:t>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ADHD venlig:   		Stress    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Struktur			Uro				Angst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Genkendelighed		Nedsat fleksibilitet		Depression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Visualisering			Konflikter			OCD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Forudsigelighed		Mad				Kravafvisende adfærd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Forklaring			Søvn				Selvskade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Pauser				Funktionsniveau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Sanser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Forståelse og støtte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5741502-6B1A-BB19-99B7-1D119C3AD584}"/>
              </a:ext>
            </a:extLst>
          </p:cNvPr>
          <p:cNvSpPr/>
          <p:nvPr/>
        </p:nvSpPr>
        <p:spPr>
          <a:xfrm>
            <a:off x="2926525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627984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20BD9445-61FB-FD21-3A4A-D6AA73047DEE}"/>
              </a:ext>
            </a:extLst>
          </p:cNvPr>
          <p:cNvSpPr/>
          <p:nvPr/>
        </p:nvSpPr>
        <p:spPr>
          <a:xfrm>
            <a:off x="4326194" y="5211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043011-68C1-D8BC-6175-B3793FD5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45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910348"/>
            <a:ext cx="9284424" cy="3092887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Nødvendigt for udvikling			For mange belastninger!! Aflastning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ADHD   			Stress	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Lære</a:t>
            </a:r>
            <a:r>
              <a:rPr lang="en-US" sz="1600" dirty="0"/>
              <a:t> at </a:t>
            </a:r>
            <a:r>
              <a:rPr lang="en-US" sz="1600" dirty="0" err="1"/>
              <a:t>mærke</a:t>
            </a:r>
            <a:r>
              <a:rPr lang="en-US" sz="1600" dirty="0"/>
              <a:t> </a:t>
            </a:r>
            <a:r>
              <a:rPr lang="en-US" sz="1600" dirty="0" err="1"/>
              <a:t>efter</a:t>
            </a:r>
            <a:r>
              <a:rPr lang="en-US" sz="1600" dirty="0"/>
              <a:t>: </a:t>
            </a:r>
            <a:r>
              <a:rPr lang="en-US" sz="1600" dirty="0" err="1"/>
              <a:t>Termometer</a:t>
            </a:r>
            <a:r>
              <a:rPr lang="en-US" sz="1600" dirty="0"/>
              <a:t>,  </a:t>
            </a:r>
            <a:r>
              <a:rPr lang="en-US" sz="1600" dirty="0" err="1"/>
              <a:t>sanser</a:t>
            </a:r>
            <a:r>
              <a:rPr lang="en-US" sz="1600" dirty="0"/>
              <a:t>, </a:t>
            </a:r>
            <a:r>
              <a:rPr lang="en-US" sz="1600" dirty="0" err="1"/>
              <a:t>alenetid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kalender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Indsats</a:t>
            </a:r>
            <a:r>
              <a:rPr lang="en-US" sz="1600" dirty="0"/>
              <a:t>: </a:t>
            </a:r>
            <a:r>
              <a:rPr lang="en-US" sz="1600" dirty="0" err="1"/>
              <a:t>forståelse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strategier</a:t>
            </a:r>
            <a:r>
              <a:rPr lang="en-US" sz="1600" dirty="0"/>
              <a:t> </a:t>
            </a:r>
            <a:r>
              <a:rPr lang="en-US" sz="1600" dirty="0" err="1"/>
              <a:t>fx</a:t>
            </a:r>
            <a:r>
              <a:rPr lang="en-US" sz="1600" dirty="0"/>
              <a:t> pauser, </a:t>
            </a:r>
            <a:r>
              <a:rPr lang="en-US" sz="1600" dirty="0" err="1"/>
              <a:t>basale</a:t>
            </a:r>
            <a:r>
              <a:rPr lang="en-US" sz="1600" dirty="0"/>
              <a:t> </a:t>
            </a:r>
            <a:r>
              <a:rPr lang="en-US" sz="1600" dirty="0" err="1"/>
              <a:t>behov</a:t>
            </a:r>
            <a:r>
              <a:rPr lang="en-US" sz="1600" dirty="0"/>
              <a:t>, 10 </a:t>
            </a:r>
            <a:r>
              <a:rPr lang="en-US" sz="1600" dirty="0" err="1"/>
              <a:t>H’er</a:t>
            </a:r>
            <a:endParaRPr lang="en-US" sz="16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6613052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7D655E92-05B8-45F2-C5E6-3D3FF4C18EAE}"/>
              </a:ext>
            </a:extLst>
          </p:cNvPr>
          <p:cNvSpPr/>
          <p:nvPr/>
        </p:nvSpPr>
        <p:spPr>
          <a:xfrm>
            <a:off x="2688781" y="35018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A3418E2-8297-6F6D-794E-70A9BD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76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effectLst/>
              </a:rPr>
              <a:t>ADHD og </a:t>
            </a:r>
            <a:r>
              <a:rPr lang="en-US">
                <a:solidFill>
                  <a:schemeClr val="tx1"/>
                </a:solidFill>
              </a:rPr>
              <a:t>strategier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8C3AAC4-6E2B-8AB3-03F1-49F9ADB3227E}"/>
              </a:ext>
            </a:extLst>
          </p:cNvPr>
          <p:cNvSpPr txBox="1">
            <a:spLocks/>
          </p:cNvSpPr>
          <p:nvPr/>
        </p:nvSpPr>
        <p:spPr>
          <a:xfrm>
            <a:off x="6550924" y="2927444"/>
            <a:ext cx="4920019" cy="324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 Mening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62671-BAE2-813E-8191-E673EE21D228}"/>
              </a:ext>
            </a:extLst>
          </p:cNvPr>
          <p:cNvSpPr txBox="1">
            <a:spLocks/>
          </p:cNvSpPr>
          <p:nvPr/>
        </p:nvSpPr>
        <p:spPr>
          <a:xfrm>
            <a:off x="4488140" y="403123"/>
            <a:ext cx="2591086" cy="5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FFA994-4896-CCFB-6694-D005825A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16</a:t>
            </a:fld>
            <a:endParaRPr lang="da-DK"/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4A74FED1-528C-2646-1952-B9790E8D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390" y="290850"/>
            <a:ext cx="3028394" cy="60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003BB-DBAF-A89C-C905-D64DC316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70" y="141684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4800" dirty="0" err="1"/>
              <a:t>Hv</a:t>
            </a:r>
            <a:r>
              <a:rPr lang="da-DK" sz="4800" dirty="0"/>
              <a:t>-spørgsmål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26A4-1D17-82CE-EDCB-1C3ACD94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22641"/>
          <a:stretch/>
        </p:blipFill>
        <p:spPr>
          <a:xfrm>
            <a:off x="3344" y="10"/>
            <a:ext cx="3752579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F1468C-225E-8120-45B0-DC89D17D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632155"/>
            <a:ext cx="8285250" cy="4807974"/>
          </a:xfrm>
        </p:spPr>
        <p:txBody>
          <a:bodyPr>
            <a:normAutofit fontScale="92500" lnSpcReduction="20000"/>
          </a:bodyPr>
          <a:lstStyle/>
          <a:p>
            <a:r>
              <a:rPr lang="da-DK" sz="1600" dirty="0"/>
              <a:t>Hvad skal jeg lave?			– Indhold</a:t>
            </a:r>
          </a:p>
          <a:p>
            <a:r>
              <a:rPr lang="da-DK" sz="1600" dirty="0"/>
              <a:t>Hvorfor skal jeg lave det? 			– Mening</a:t>
            </a:r>
          </a:p>
          <a:p>
            <a:r>
              <a:rPr lang="da-DK" sz="1600" dirty="0"/>
              <a:t>Hvordan skal jeg lave det? 			– Metode</a:t>
            </a:r>
          </a:p>
          <a:p>
            <a:r>
              <a:rPr lang="da-DK" sz="1600" dirty="0"/>
              <a:t>Hvor skal jeg lave det?			– Placering</a:t>
            </a:r>
          </a:p>
          <a:p>
            <a:r>
              <a:rPr lang="da-DK" sz="1600" dirty="0"/>
              <a:t>Hvornår skal jeg lave det?			– Tidspunkt</a:t>
            </a:r>
          </a:p>
          <a:p>
            <a:r>
              <a:rPr lang="da-DK" sz="1600" dirty="0"/>
              <a:t>Hvor længe skal jeg lave det?		– Tidshorisont</a:t>
            </a:r>
          </a:p>
          <a:p>
            <a:r>
              <a:rPr lang="da-DK" sz="1600" dirty="0"/>
              <a:t>Hvor meget skal jeg lave? 			– Mængde</a:t>
            </a:r>
          </a:p>
          <a:p>
            <a:r>
              <a:rPr lang="da-DK" sz="1600" dirty="0"/>
              <a:t>Hvem skal jeg lave det med?			– Personer</a:t>
            </a:r>
          </a:p>
          <a:p>
            <a:r>
              <a:rPr lang="da-DK" sz="1600" dirty="0"/>
              <a:t>Hvad skal jeg lave bagefter ?			– Næste indhold</a:t>
            </a:r>
          </a:p>
          <a:p>
            <a:r>
              <a:rPr lang="da-DK" sz="1600" dirty="0"/>
              <a:t>Hvem kan hjælpe mig, hvis jeg har brug for hjælp? </a:t>
            </a:r>
          </a:p>
          <a:p>
            <a:r>
              <a:rPr lang="da-DK" sz="1600" dirty="0"/>
              <a:t>Hvordan ved jeg at jeg har brug for hjælp?</a:t>
            </a:r>
          </a:p>
          <a:p>
            <a:endParaRPr lang="da-DK" sz="1100" dirty="0"/>
          </a:p>
          <a:p>
            <a:pPr marL="0" indent="0">
              <a:buNone/>
            </a:pPr>
            <a:r>
              <a:rPr lang="da-DK" sz="1100" dirty="0"/>
              <a:t>			</a:t>
            </a:r>
            <a:r>
              <a:rPr lang="da-DK" b="1" dirty="0"/>
              <a:t>Plan B</a:t>
            </a:r>
          </a:p>
          <a:p>
            <a:pPr marL="0" indent="0">
              <a:buNone/>
            </a:pPr>
            <a:r>
              <a:rPr lang="da-DK" b="1" dirty="0"/>
              <a:t>Målet er at spare batteriet, nedsætte stres og øge chancen for succes.</a:t>
            </a:r>
          </a:p>
          <a:p>
            <a:pPr marL="0" indent="0">
              <a:buNone/>
            </a:pPr>
            <a:endParaRPr lang="da-DK" b="1" dirty="0"/>
          </a:p>
          <a:p>
            <a:endParaRPr lang="da-DK" sz="1100" dirty="0"/>
          </a:p>
          <a:p>
            <a:endParaRPr lang="da-DK" sz="11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711E5C-C5C8-3157-A64E-44EC85E4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34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Konflikter, Stædighed og uretfærdighed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2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68" y="2385390"/>
            <a:ext cx="4263098" cy="3617845"/>
          </a:xfrm>
        </p:spPr>
        <p:txBody>
          <a:bodyPr>
            <a:normAutofit fontScale="92500" lnSpcReduction="20000"/>
          </a:bodyPr>
          <a:lstStyle/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de tidlige tegn?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 </a:t>
            </a:r>
            <a:endParaRPr lang="da-DK" sz="1700" dirty="0"/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Termometeret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Undgå ”du” og ”skal” – ”røde flag”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out – Følg op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Italesæt følelser 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Spejling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Uretfærdig – forskning 10 år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Psykoedukation 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Eksternalisering</a:t>
            </a:r>
            <a:endParaRPr lang="da-DK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Forklaring men ikke undskyldning</a:t>
            </a:r>
          </a:p>
          <a:p>
            <a:pPr marL="149962" indent="-149962" defTabSz="749808">
              <a:spcBef>
                <a:spcPts val="984"/>
              </a:spcBef>
            </a:pPr>
            <a:endParaRPr lang="da-DK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6FE5F6-21C6-680D-D7EA-ED43B0CEC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/>
        </p:blipFill>
        <p:spPr>
          <a:xfrm>
            <a:off x="1647998" y="2385390"/>
            <a:ext cx="3530058" cy="389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DB13C-05BD-F1FE-F89E-794F0CA0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034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2BA05-82BD-309D-388C-EB61AD8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Eksplosioner og nedsmeltninger</a:t>
            </a:r>
          </a:p>
        </p:txBody>
      </p:sp>
      <p:pic>
        <p:nvPicPr>
          <p:cNvPr id="6" name="Picture 5" descr="En rød pinkode fastgøres på en kalenderdato">
            <a:extLst>
              <a:ext uri="{FF2B5EF4-FFF2-40B4-BE49-F238E27FC236}">
                <a16:creationId xmlns:a16="http://schemas.microsoft.com/office/drawing/2014/main" id="{1058E61A-AAA7-E6E8-EDFB-6F72D3B2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73" r="-1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AD4A9-ACCD-46B4-4969-60105716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800" dirty="0" err="1"/>
              <a:t>Undgåelse</a:t>
            </a:r>
            <a:endParaRPr lang="en-US" sz="1800" dirty="0"/>
          </a:p>
          <a:p>
            <a:pPr lvl="1"/>
            <a:r>
              <a:rPr lang="en-US" dirty="0" err="1"/>
              <a:t>Forberedelse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Kalender</a:t>
            </a:r>
          </a:p>
          <a:p>
            <a:pPr lvl="1"/>
            <a:r>
              <a:rPr lang="en-US" dirty="0"/>
              <a:t>De 10 </a:t>
            </a:r>
            <a:r>
              <a:rPr lang="en-US" dirty="0" err="1"/>
              <a:t>H’er</a:t>
            </a:r>
            <a:endParaRPr lang="en-US" dirty="0"/>
          </a:p>
          <a:p>
            <a:pPr lvl="1"/>
            <a:r>
              <a:rPr lang="en-US" dirty="0" err="1"/>
              <a:t>Tydelig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og </a:t>
            </a:r>
            <a:r>
              <a:rPr lang="en-US" dirty="0" err="1"/>
              <a:t>aftaler</a:t>
            </a:r>
            <a:endParaRPr lang="en-US" dirty="0"/>
          </a:p>
          <a:p>
            <a:pPr lvl="1"/>
            <a:r>
              <a:rPr lang="en-US" dirty="0"/>
              <a:t>Alarm</a:t>
            </a:r>
          </a:p>
          <a:p>
            <a:pPr lvl="1"/>
            <a:r>
              <a:rPr lang="en-US" dirty="0" err="1"/>
              <a:t>Tidlige</a:t>
            </a:r>
            <a:r>
              <a:rPr lang="en-US" dirty="0"/>
              <a:t> </a:t>
            </a:r>
            <a:r>
              <a:rPr lang="en-US" dirty="0" err="1"/>
              <a:t>tegn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Vaner</a:t>
            </a:r>
            <a:r>
              <a:rPr lang="en-US" dirty="0"/>
              <a:t> og </a:t>
            </a:r>
            <a:r>
              <a:rPr lang="en-US" dirty="0" err="1"/>
              <a:t>erfaringer</a:t>
            </a:r>
            <a:endParaRPr lang="en-US" dirty="0"/>
          </a:p>
          <a:p>
            <a:r>
              <a:rPr lang="en-US" sz="1800" dirty="0" err="1"/>
              <a:t>Håndtering</a:t>
            </a:r>
            <a:endParaRPr lang="en-US" sz="1800" dirty="0"/>
          </a:p>
          <a:p>
            <a:pPr lvl="1"/>
            <a:r>
              <a:rPr lang="en-US" dirty="0"/>
              <a:t>Time out - Pause</a:t>
            </a:r>
          </a:p>
          <a:p>
            <a:pPr lvl="1"/>
            <a:r>
              <a:rPr lang="en-US" dirty="0" err="1"/>
              <a:t>Bevar</a:t>
            </a:r>
            <a:r>
              <a:rPr lang="en-US" dirty="0"/>
              <a:t> </a:t>
            </a:r>
            <a:r>
              <a:rPr lang="en-US" dirty="0" err="1"/>
              <a:t>roen</a:t>
            </a:r>
            <a:endParaRPr lang="en-US" dirty="0"/>
          </a:p>
          <a:p>
            <a:pPr lvl="1"/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tvinge</a:t>
            </a:r>
            <a:r>
              <a:rPr lang="en-US" dirty="0"/>
              <a:t> det </a:t>
            </a:r>
            <a:r>
              <a:rPr lang="en-US" dirty="0" err="1"/>
              <a:t>igennem</a:t>
            </a:r>
            <a:r>
              <a:rPr lang="en-US" dirty="0"/>
              <a:t> - </a:t>
            </a:r>
            <a:r>
              <a:rPr lang="en-US" dirty="0" err="1"/>
              <a:t>Nysgerrighed</a:t>
            </a:r>
            <a:endParaRPr lang="en-US" dirty="0"/>
          </a:p>
          <a:p>
            <a:pPr lvl="1"/>
            <a:r>
              <a:rPr lang="en-US" dirty="0" err="1"/>
              <a:t>Følge</a:t>
            </a:r>
            <a:r>
              <a:rPr lang="en-US" dirty="0"/>
              <a:t> op </a:t>
            </a:r>
          </a:p>
          <a:p>
            <a:pPr lvl="1"/>
            <a:r>
              <a:rPr lang="en-US" dirty="0" err="1"/>
              <a:t>Undgå</a:t>
            </a:r>
            <a:r>
              <a:rPr lang="en-US" dirty="0"/>
              <a:t> at ”fixe”</a:t>
            </a:r>
          </a:p>
          <a:p>
            <a:pPr lvl="1"/>
            <a:r>
              <a:rPr lang="en-US" dirty="0" err="1"/>
              <a:t>Skærme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C12AD76E-9F55-4211-524F-8DC642A79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0" y="0"/>
            <a:ext cx="4646726" cy="6857990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A24EE1F-0DEB-42CC-5AC5-2C3CB014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65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5FA3EE3-C70D-87D6-96D3-7CD4AF72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313" y="2092996"/>
            <a:ext cx="3809604" cy="38096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791E44A-14C4-D03D-FEF2-03B5571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Hvad</a:t>
            </a:r>
            <a:r>
              <a:rPr lang="en-US" sz="4800" dirty="0"/>
              <a:t> er </a:t>
            </a:r>
            <a:r>
              <a:rPr lang="en-US" sz="4800" dirty="0" err="1"/>
              <a:t>en</a:t>
            </a:r>
            <a:r>
              <a:rPr lang="en-US" sz="4800" dirty="0"/>
              <a:t> </a:t>
            </a:r>
            <a:r>
              <a:rPr lang="en-US" sz="4800" dirty="0" err="1"/>
              <a:t>opmærksomhedsforstyrrelse</a:t>
            </a:r>
            <a:r>
              <a:rPr lang="en-US" sz="4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0B69-8B15-C771-906E-95E7F990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10000"/>
          </a:bodyPr>
          <a:lstStyle/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Regu</a:t>
            </a:r>
            <a:r>
              <a:rPr lang="da-DK" dirty="0">
                <a:latin typeface="Calibri" panose="020F0502020204030204" pitchFamily="34" charset="0"/>
              </a:rPr>
              <a:t>lering af neurotransmittere.</a:t>
            </a:r>
            <a:endParaRPr lang="da-DK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Dopamin – belønning, motivation, hukommelse, læring, humør, planlægning, beslutning, bevægelse, søvn, vågenhed, appetit, seksuallyst, aggression og kognition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Noradrenalin – opmærksomhed, fokus, motivation, energi, kognition, angst, irritabilitet</a:t>
            </a:r>
            <a:r>
              <a:rPr lang="da-DK" dirty="0">
                <a:latin typeface="Calibri" panose="020F0502020204030204" pitchFamily="34" charset="0"/>
              </a:rPr>
              <a:t> og smertestillende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Regulering</a:t>
            </a:r>
          </a:p>
          <a:p>
            <a:pPr marL="308610" indent="-308610" defTabSz="822960">
              <a:spcBef>
                <a:spcPts val="1080"/>
              </a:spcBef>
              <a:buFont typeface="Symbol" panose="05050102010706020507" pitchFamily="18" charset="2"/>
              <a:buChar char=""/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Sanser</a:t>
            </a:r>
          </a:p>
          <a:p>
            <a:endParaRPr lang="da-DK" sz="150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A023458-3E60-1FFA-F1E3-25612FD2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330" y="4102679"/>
            <a:ext cx="2389774" cy="2078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8E095F-0AC9-44CD-CEAB-EFC656BA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10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21147-6140-7C37-89A4-6FFEF1EE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322928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>
                <a:solidFill>
                  <a:schemeClr val="tx1"/>
                </a:solidFill>
              </a:rPr>
              <a:t>Søvn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2901DC-4D68-D560-2AF8-5F4E06CD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EDB837-0EE0-01D5-2E4A-AEAD1E10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8" y="2105248"/>
            <a:ext cx="5165836" cy="38755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err="1"/>
              <a:t>Formål</a:t>
            </a:r>
            <a:r>
              <a:rPr lang="en-US" sz="1400" dirty="0"/>
              <a:t> med at </a:t>
            </a:r>
            <a:r>
              <a:rPr lang="en-US" sz="1400" dirty="0" err="1"/>
              <a:t>sove</a:t>
            </a:r>
            <a:r>
              <a:rPr lang="en-US" sz="1400" dirty="0"/>
              <a:t>?</a:t>
            </a:r>
          </a:p>
          <a:p>
            <a:pPr lvl="1"/>
            <a:r>
              <a:rPr lang="en-US" sz="1200" dirty="0" err="1"/>
              <a:t>Blive</a:t>
            </a:r>
            <a:r>
              <a:rPr lang="en-US" sz="1200" dirty="0"/>
              <a:t> </a:t>
            </a:r>
            <a:r>
              <a:rPr lang="en-US" sz="1200" dirty="0" err="1"/>
              <a:t>udhvilet</a:t>
            </a:r>
            <a:r>
              <a:rPr lang="en-US" sz="1200" dirty="0"/>
              <a:t>, </a:t>
            </a:r>
            <a:r>
              <a:rPr lang="en-US" sz="1200" dirty="0" err="1"/>
              <a:t>lagre</a:t>
            </a:r>
            <a:r>
              <a:rPr lang="en-US" sz="1200" dirty="0"/>
              <a:t> information, </a:t>
            </a:r>
            <a:r>
              <a:rPr lang="en-US" sz="1200" dirty="0" err="1"/>
              <a:t>bedre</a:t>
            </a:r>
            <a:r>
              <a:rPr lang="en-US" sz="1200" dirty="0"/>
              <a:t> </a:t>
            </a:r>
            <a:r>
              <a:rPr lang="en-US" sz="1200" dirty="0" err="1"/>
              <a:t>hukommelse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koncentration</a:t>
            </a:r>
            <a:r>
              <a:rPr lang="en-US" sz="1200" dirty="0"/>
              <a:t> – det </a:t>
            </a:r>
            <a:r>
              <a:rPr lang="en-US" sz="1200" dirty="0" err="1"/>
              <a:t>hjælper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ADHD symptomer</a:t>
            </a:r>
          </a:p>
          <a:p>
            <a:r>
              <a:rPr lang="en-US" sz="1400" dirty="0"/>
              <a:t>Faste </a:t>
            </a:r>
            <a:r>
              <a:rPr lang="en-US" sz="1400" dirty="0" err="1"/>
              <a:t>rutiner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vaner</a:t>
            </a:r>
            <a:endParaRPr lang="en-US" sz="1400" dirty="0"/>
          </a:p>
          <a:p>
            <a:pPr lvl="1"/>
            <a:r>
              <a:rPr lang="en-US" sz="1400" dirty="0" err="1"/>
              <a:t>Undgå</a:t>
            </a:r>
            <a:r>
              <a:rPr lang="en-US" sz="1400" dirty="0"/>
              <a:t> </a:t>
            </a:r>
            <a:r>
              <a:rPr lang="en-US" sz="1400" dirty="0" err="1"/>
              <a:t>kaffe</a:t>
            </a:r>
            <a:r>
              <a:rPr lang="en-US" sz="1400" dirty="0"/>
              <a:t>, </a:t>
            </a:r>
            <a:r>
              <a:rPr lang="en-US" sz="1400" dirty="0" err="1"/>
              <a:t>stimulanser</a:t>
            </a:r>
            <a:r>
              <a:rPr lang="en-US" sz="1400" dirty="0"/>
              <a:t>, fed mad, </a:t>
            </a:r>
            <a:r>
              <a:rPr lang="en-US" sz="1400" dirty="0" err="1"/>
              <a:t>elektronik</a:t>
            </a:r>
            <a:endParaRPr lang="en-US" sz="1400" dirty="0"/>
          </a:p>
          <a:p>
            <a:pPr lvl="1"/>
            <a:r>
              <a:rPr lang="en-US" sz="1400" dirty="0"/>
              <a:t>Motion - </a:t>
            </a:r>
            <a:r>
              <a:rPr lang="en-US" sz="1400" dirty="0" err="1"/>
              <a:t>Undgå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om </a:t>
            </a:r>
            <a:r>
              <a:rPr lang="en-US" sz="1400" dirty="0" err="1"/>
              <a:t>dagen</a:t>
            </a:r>
            <a:endParaRPr lang="en-US" sz="1400" dirty="0"/>
          </a:p>
          <a:p>
            <a:pPr lvl="1"/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tider</a:t>
            </a:r>
            <a:r>
              <a:rPr lang="en-US" sz="1400" dirty="0"/>
              <a:t> </a:t>
            </a:r>
            <a:r>
              <a:rPr lang="en-US" sz="1400" dirty="0" err="1"/>
              <a:t>både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seng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op </a:t>
            </a:r>
            <a:r>
              <a:rPr lang="en-US" sz="1400" dirty="0" err="1"/>
              <a:t>igen</a:t>
            </a:r>
            <a:endParaRPr lang="en-US" sz="1400" dirty="0"/>
          </a:p>
          <a:p>
            <a:pPr lvl="1"/>
            <a:r>
              <a:rPr lang="en-US" sz="1400" dirty="0" err="1"/>
              <a:t>Forberedelse</a:t>
            </a:r>
            <a:endParaRPr lang="en-US" sz="1400" dirty="0"/>
          </a:p>
          <a:p>
            <a:r>
              <a:rPr lang="en-US" sz="1400" dirty="0" err="1"/>
              <a:t>Rammerne</a:t>
            </a:r>
            <a:endParaRPr lang="en-US" sz="1400" dirty="0"/>
          </a:p>
          <a:p>
            <a:pPr lvl="1"/>
            <a:r>
              <a:rPr lang="en-US" sz="1400" dirty="0"/>
              <a:t>Luft </a:t>
            </a:r>
            <a:r>
              <a:rPr lang="en-US" sz="1400" dirty="0" err="1"/>
              <a:t>ud</a:t>
            </a:r>
            <a:r>
              <a:rPr lang="en-US" sz="1400" dirty="0"/>
              <a:t> - God </a:t>
            </a:r>
            <a:r>
              <a:rPr lang="en-US" sz="1400" dirty="0" err="1"/>
              <a:t>seng</a:t>
            </a:r>
            <a:r>
              <a:rPr lang="en-US" sz="1400" dirty="0"/>
              <a:t> - Ro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mørkt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kun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endParaRPr lang="en-US" sz="1400" dirty="0"/>
          </a:p>
          <a:p>
            <a:pPr lvl="1"/>
            <a:r>
              <a:rPr lang="en-US" sz="1400" dirty="0"/>
              <a:t>Ingen </a:t>
            </a:r>
            <a:r>
              <a:rPr lang="en-US" sz="1400" dirty="0" err="1"/>
              <a:t>snak</a:t>
            </a:r>
            <a:r>
              <a:rPr lang="en-US" sz="1400" dirty="0"/>
              <a:t> om </a:t>
            </a:r>
            <a:r>
              <a:rPr lang="en-US" sz="1400" dirty="0" err="1"/>
              <a:t>dagens</a:t>
            </a:r>
            <a:r>
              <a:rPr lang="en-US" sz="1400" dirty="0"/>
              <a:t> </a:t>
            </a:r>
            <a:r>
              <a:rPr lang="en-US" sz="1400" dirty="0" err="1"/>
              <a:t>udfordringer</a:t>
            </a:r>
            <a:endParaRPr lang="en-US" sz="1400" dirty="0"/>
          </a:p>
          <a:p>
            <a:r>
              <a:rPr lang="en-US" sz="1400" dirty="0" err="1"/>
              <a:t>Tiltag</a:t>
            </a:r>
            <a:endParaRPr lang="en-US" sz="1400" dirty="0"/>
          </a:p>
          <a:p>
            <a:pPr lvl="1"/>
            <a:r>
              <a:rPr lang="en-US" sz="1400" dirty="0"/>
              <a:t>Mindfulness – </a:t>
            </a:r>
            <a:r>
              <a:rPr lang="en-US" sz="1400" dirty="0" err="1"/>
              <a:t>Lydbøger</a:t>
            </a:r>
            <a:r>
              <a:rPr lang="en-US" sz="1400" dirty="0"/>
              <a:t> – </a:t>
            </a:r>
            <a:r>
              <a:rPr lang="en-US" sz="1400" dirty="0" err="1"/>
              <a:t>Tyngdedyne</a:t>
            </a:r>
            <a:endParaRPr lang="en-US" sz="1400" dirty="0"/>
          </a:p>
          <a:p>
            <a:pPr lvl="1"/>
            <a:r>
              <a:rPr lang="en-US" sz="1400" dirty="0" err="1"/>
              <a:t>Bodyscan</a:t>
            </a:r>
            <a:r>
              <a:rPr lang="en-US" sz="1400" dirty="0"/>
              <a:t> – Massage – Lyde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02C9D97-2D2F-71B2-6561-373C635C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4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Kost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5" y="2223436"/>
            <a:ext cx="4723749" cy="371991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Formål: energi, byggesten, stabilt blodsukker, en positiv situation?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Inddragelse - valg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stemning 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Rammerne – stol, bestik, placering, lyde, lugte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 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Morgenmad – start småt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dirty="0"/>
              <a:t>Madpakker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dirty="0">
                <a:latin typeface="Rockwell" panose="02060603020205020403" pitchFamily="18" charset="0"/>
              </a:rPr>
              <a:t>Selektivt spisende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 – spise når sulten både før og efter aftensmaden, i sengen…..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4" y="2441991"/>
            <a:ext cx="3085132" cy="3085132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04543D-5891-62B3-A3D9-9E1F4F85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329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Sanser</a:t>
            </a: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6" y="2093977"/>
            <a:ext cx="3345140" cy="1335023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			</a:t>
            </a:r>
            <a:r>
              <a:rPr lang="da-DK" sz="1600" dirty="0"/>
              <a:t>Smage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Lugte			</a:t>
            </a:r>
            <a:r>
              <a:rPr lang="da-DK" sz="1600" dirty="0"/>
              <a:t>Balance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da-DK" sz="1600" dirty="0" err="1"/>
              <a:t>oprioceptiv</a:t>
            </a:r>
            <a:r>
              <a:rPr lang="da-DK" sz="1600" dirty="0"/>
              <a:t> 	Se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For meget – for lidt	Føle</a:t>
            </a:r>
            <a:endParaRPr lang="da-DK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45592" y="1650026"/>
            <a:ext cx="4073742" cy="4073742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5226089-876C-984C-8477-B301828CA7C4}"/>
              </a:ext>
            </a:extLst>
          </p:cNvPr>
          <p:cNvSpPr txBox="1">
            <a:spLocks/>
          </p:cNvSpPr>
          <p:nvPr/>
        </p:nvSpPr>
        <p:spPr>
          <a:xfrm>
            <a:off x="1472666" y="3510117"/>
            <a:ext cx="3192740" cy="1955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Viden om sansesensitivitet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Batteriet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Stres og sanser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Tilføre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Begrænse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Sansesæt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Alenetid – lade op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F36599-5763-9CE1-6BEC-822B3636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6750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59D79-549B-2A78-9045-1FA849B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4F78BB-A935-921F-585B-A5ED158CF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47D44F-580E-6842-F4F0-65EF1B49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koncentrationen</a:t>
            </a:r>
            <a:endParaRPr lang="en-US" dirty="0"/>
          </a:p>
          <a:p>
            <a:r>
              <a:rPr lang="en-US" dirty="0" err="1"/>
              <a:t>Overskudsenergi</a:t>
            </a:r>
            <a:endParaRPr lang="en-US" dirty="0"/>
          </a:p>
          <a:p>
            <a:r>
              <a:rPr lang="en-US" dirty="0" err="1"/>
              <a:t>Regulering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søvn</a:t>
            </a:r>
            <a:r>
              <a:rPr lang="en-US" dirty="0"/>
              <a:t>, </a:t>
            </a:r>
            <a:r>
              <a:rPr lang="en-US" dirty="0" err="1"/>
              <a:t>appetit</a:t>
            </a:r>
            <a:r>
              <a:rPr lang="en-US" dirty="0"/>
              <a:t> og </a:t>
            </a:r>
            <a:r>
              <a:rPr lang="en-US" dirty="0" err="1"/>
              <a:t>følelser</a:t>
            </a:r>
            <a:endParaRPr lang="en-US" dirty="0"/>
          </a:p>
          <a:p>
            <a:r>
              <a:rPr lang="en-US" dirty="0" err="1"/>
              <a:t>Fællesskab</a:t>
            </a:r>
            <a:endParaRPr lang="en-US" dirty="0"/>
          </a:p>
          <a:p>
            <a:r>
              <a:rPr lang="en-US" dirty="0"/>
              <a:t>Små </a:t>
            </a:r>
            <a:r>
              <a:rPr lang="en-US" dirty="0" err="1"/>
              <a:t>skridt</a:t>
            </a:r>
            <a:r>
              <a:rPr lang="en-US" dirty="0"/>
              <a:t> – success</a:t>
            </a:r>
          </a:p>
          <a:p>
            <a:r>
              <a:rPr lang="en-US" dirty="0" err="1"/>
              <a:t>Bygges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hverdagen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3464D2D-BB4E-6438-0E61-98327FA7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3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DBCE3A67-6670-6412-0032-62D21D6B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Skole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uddannelse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993589"/>
            <a:ext cx="10058400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 err="1"/>
              <a:t>Nedsat</a:t>
            </a:r>
            <a:r>
              <a:rPr lang="en-US" sz="1700" dirty="0"/>
              <a:t> </a:t>
            </a:r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krav</a:t>
            </a:r>
            <a:r>
              <a:rPr lang="en-US" sz="1700" dirty="0"/>
              <a:t>?</a:t>
            </a:r>
          </a:p>
          <a:p>
            <a:r>
              <a:rPr lang="en-US" sz="1700" dirty="0"/>
              <a:t>Pauser - </a:t>
            </a:r>
            <a:r>
              <a:rPr lang="en-US" sz="1700" dirty="0" err="1"/>
              <a:t>frikvarter</a:t>
            </a:r>
            <a:endParaRPr lang="en-US" sz="1700" dirty="0"/>
          </a:p>
          <a:p>
            <a:r>
              <a:rPr lang="en-US" sz="1700" dirty="0"/>
              <a:t>Stole, </a:t>
            </a:r>
            <a:r>
              <a:rPr lang="en-US" sz="1700" dirty="0" err="1"/>
              <a:t>hørebøffer</a:t>
            </a:r>
            <a:r>
              <a:rPr lang="en-US" sz="1700" dirty="0"/>
              <a:t>, </a:t>
            </a:r>
            <a:r>
              <a:rPr lang="en-US" sz="1700" dirty="0" err="1"/>
              <a:t>tangels</a:t>
            </a:r>
            <a:r>
              <a:rPr lang="en-US" sz="1700" dirty="0"/>
              <a:t>, </a:t>
            </a:r>
            <a:r>
              <a:rPr lang="en-US" sz="1700" dirty="0" err="1"/>
              <a:t>placering</a:t>
            </a:r>
            <a:endParaRPr lang="en-US" sz="1700" dirty="0"/>
          </a:p>
          <a:p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eksamener</a:t>
            </a:r>
            <a:r>
              <a:rPr lang="en-US" sz="1700" dirty="0"/>
              <a:t> – </a:t>
            </a:r>
            <a:r>
              <a:rPr lang="en-US" sz="1700" dirty="0" err="1"/>
              <a:t>Ordblinderedskaber</a:t>
            </a:r>
            <a:endParaRPr lang="en-US" sz="1700" dirty="0"/>
          </a:p>
          <a:p>
            <a:r>
              <a:rPr lang="en-US" sz="1700" dirty="0" err="1"/>
              <a:t>Beskeder</a:t>
            </a:r>
            <a:r>
              <a:rPr lang="en-US" sz="1700" dirty="0"/>
              <a:t> </a:t>
            </a:r>
            <a:r>
              <a:rPr lang="en-US" sz="1700" dirty="0" err="1"/>
              <a:t>verbalt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visuelt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Følge</a:t>
            </a:r>
            <a:r>
              <a:rPr lang="en-US" sz="1700" dirty="0"/>
              <a:t> op</a:t>
            </a:r>
          </a:p>
          <a:p>
            <a:r>
              <a:rPr lang="en-US" sz="1700" dirty="0" err="1"/>
              <a:t>Aftaler</a:t>
            </a:r>
            <a:r>
              <a:rPr lang="en-US" sz="1700" dirty="0"/>
              <a:t>  </a:t>
            </a:r>
          </a:p>
          <a:p>
            <a:r>
              <a:rPr lang="en-US" sz="1700" dirty="0" err="1"/>
              <a:t>Samarbejde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orientering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Udmelding</a:t>
            </a:r>
            <a:r>
              <a:rPr lang="en-US" sz="1700" dirty="0"/>
              <a:t>, </a:t>
            </a:r>
            <a:r>
              <a:rPr lang="en-US" sz="1700" dirty="0" err="1"/>
              <a:t>lærer</a:t>
            </a:r>
            <a:r>
              <a:rPr lang="en-US" sz="1700" dirty="0"/>
              <a:t>, </a:t>
            </a:r>
            <a:r>
              <a:rPr lang="en-US" sz="1700" dirty="0" err="1"/>
              <a:t>forældre</a:t>
            </a:r>
            <a:r>
              <a:rPr lang="en-US" sz="1700" dirty="0"/>
              <a:t>, </a:t>
            </a:r>
            <a:r>
              <a:rPr lang="en-US" sz="1700" dirty="0" err="1"/>
              <a:t>elever</a:t>
            </a:r>
            <a:r>
              <a:rPr lang="en-US" sz="1700" dirty="0"/>
              <a:t>?</a:t>
            </a:r>
          </a:p>
          <a:p>
            <a:r>
              <a:rPr lang="en-US" sz="1700" dirty="0" err="1"/>
              <a:t>Støtte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modstand</a:t>
            </a:r>
            <a:endParaRPr lang="en-US" sz="1700" dirty="0"/>
          </a:p>
          <a:p>
            <a:r>
              <a:rPr lang="en-US" sz="1700" dirty="0" err="1"/>
              <a:t>Medicin</a:t>
            </a:r>
            <a:endParaRPr lang="en-US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2762D2D3-CC91-6F18-2A83-B77201E3EB16}"/>
              </a:ext>
            </a:extLst>
          </p:cNvPr>
          <p:cNvSpPr txBox="1"/>
          <p:nvPr/>
        </p:nvSpPr>
        <p:spPr>
          <a:xfrm>
            <a:off x="7808338" y="2980813"/>
            <a:ext cx="402139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LEKTIER:</a:t>
            </a:r>
          </a:p>
          <a:p>
            <a:r>
              <a:rPr lang="en-US" sz="1700" dirty="0" err="1"/>
              <a:t>Planlægges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Forberedelse</a:t>
            </a:r>
            <a:endParaRPr lang="en-US" sz="1700" dirty="0"/>
          </a:p>
          <a:p>
            <a:r>
              <a:rPr lang="en-US" sz="1700" dirty="0"/>
              <a:t>Ro og skærmning</a:t>
            </a:r>
          </a:p>
          <a:p>
            <a:r>
              <a:rPr lang="en-US" sz="1700" dirty="0" err="1"/>
              <a:t>Belønning</a:t>
            </a:r>
            <a:endParaRPr lang="en-US" sz="1700" dirty="0"/>
          </a:p>
          <a:p>
            <a:r>
              <a:rPr lang="en-US" sz="1700" dirty="0" err="1"/>
              <a:t>Gå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</a:t>
            </a:r>
            <a:r>
              <a:rPr lang="en-US" sz="1700" dirty="0" err="1"/>
              <a:t>succeser</a:t>
            </a:r>
            <a:endParaRPr lang="en-US" sz="1700" dirty="0"/>
          </a:p>
          <a:p>
            <a:r>
              <a:rPr lang="en-US" sz="1700" dirty="0" err="1"/>
              <a:t>Modstand</a:t>
            </a:r>
            <a:r>
              <a:rPr lang="en-US" sz="1700" dirty="0"/>
              <a:t>, </a:t>
            </a:r>
            <a:r>
              <a:rPr lang="en-US" sz="1700" dirty="0" err="1"/>
              <a:t>dårlige</a:t>
            </a:r>
            <a:r>
              <a:rPr lang="en-US" sz="1700" dirty="0"/>
              <a:t> </a:t>
            </a:r>
            <a:r>
              <a:rPr lang="en-US" sz="1700" dirty="0" err="1"/>
              <a:t>erfaringer</a:t>
            </a:r>
            <a:endParaRPr lang="en-US" sz="1700" dirty="0"/>
          </a:p>
          <a:p>
            <a:r>
              <a:rPr lang="en-US" sz="1700" dirty="0" err="1"/>
              <a:t>Uoverskueligt</a:t>
            </a:r>
            <a:r>
              <a:rPr lang="en-US" sz="1800" dirty="0"/>
              <a:t>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DE4B148-4B4E-9C8E-3632-E2B13432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0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292-E298-BC24-E855-FB17D9E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Spil og elektronik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7BB636-BE6C-8F66-3CFF-801BC8B1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Dopamin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r>
              <a:rPr lang="en-US" sz="1800" dirty="0" err="1"/>
              <a:t>Ydre</a:t>
            </a:r>
            <a:r>
              <a:rPr lang="en-US" sz="1800" dirty="0"/>
              <a:t> </a:t>
            </a:r>
            <a:r>
              <a:rPr lang="en-US" sz="1800" dirty="0" err="1"/>
              <a:t>regulering</a:t>
            </a:r>
            <a:r>
              <a:rPr lang="en-US" sz="1800" dirty="0"/>
              <a:t> og rammer</a:t>
            </a:r>
          </a:p>
          <a:p>
            <a:r>
              <a:rPr lang="en-US" sz="1800" dirty="0"/>
              <a:t>Tager </a:t>
            </a:r>
            <a:r>
              <a:rPr lang="en-US" sz="1800" dirty="0" err="1"/>
              <a:t>tid</a:t>
            </a:r>
            <a:r>
              <a:rPr lang="en-US" sz="1800" dirty="0"/>
              <a:t> - </a:t>
            </a:r>
            <a:r>
              <a:rPr lang="en-US" sz="1800" dirty="0" err="1"/>
              <a:t>Glemmer</a:t>
            </a:r>
            <a:r>
              <a:rPr lang="en-US" sz="1800" dirty="0"/>
              <a:t> alt </a:t>
            </a:r>
            <a:r>
              <a:rPr lang="en-US" sz="1800" dirty="0" err="1"/>
              <a:t>andet</a:t>
            </a:r>
            <a:endParaRPr lang="en-US" sz="1800" dirty="0"/>
          </a:p>
          <a:p>
            <a:r>
              <a:rPr lang="en-US" sz="1800" dirty="0" err="1"/>
              <a:t>Forberedelse</a:t>
            </a:r>
            <a:r>
              <a:rPr lang="en-US" sz="1800" dirty="0"/>
              <a:t>: Alarm - </a:t>
            </a:r>
            <a:r>
              <a:rPr lang="en-US" sz="1800" dirty="0" err="1"/>
              <a:t>Struktur</a:t>
            </a:r>
            <a:r>
              <a:rPr lang="en-US" sz="1800" dirty="0"/>
              <a:t> - </a:t>
            </a:r>
            <a:r>
              <a:rPr lang="en-US" sz="1800" dirty="0" err="1"/>
              <a:t>Tidsplan</a:t>
            </a:r>
            <a:endParaRPr lang="en-US" sz="1800" dirty="0"/>
          </a:p>
          <a:p>
            <a:r>
              <a:rPr lang="en-US" sz="1800" dirty="0"/>
              <a:t>Online </a:t>
            </a:r>
            <a:r>
              <a:rPr lang="en-US" sz="1800" dirty="0" err="1"/>
              <a:t>spil</a:t>
            </a:r>
            <a:r>
              <a:rPr lang="en-US" sz="1800" dirty="0"/>
              <a:t> - </a:t>
            </a:r>
            <a:r>
              <a:rPr lang="en-US" sz="1800" dirty="0" err="1"/>
              <a:t>socialt</a:t>
            </a:r>
            <a:r>
              <a:rPr lang="en-US" sz="1800" dirty="0"/>
              <a:t> </a:t>
            </a:r>
            <a:r>
              <a:rPr lang="en-US" sz="1800" dirty="0" err="1"/>
              <a:t>fællesskab</a:t>
            </a:r>
            <a:endParaRPr lang="en-US" sz="1800" dirty="0"/>
          </a:p>
          <a:p>
            <a:r>
              <a:rPr lang="en-US" sz="1800" dirty="0" err="1"/>
              <a:t>Spejling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følelser</a:t>
            </a:r>
            <a:r>
              <a:rPr lang="en-US" sz="1800" dirty="0"/>
              <a:t>: </a:t>
            </a:r>
            <a:r>
              <a:rPr lang="en-US" sz="1800" dirty="0" err="1"/>
              <a:t>Forståelse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konflikter</a:t>
            </a:r>
            <a:r>
              <a:rPr lang="en-US" sz="1800" dirty="0"/>
              <a:t> </a:t>
            </a:r>
          </a:p>
          <a:p>
            <a:r>
              <a:rPr lang="en-US" sz="1800" dirty="0"/>
              <a:t>Psykoedukation</a:t>
            </a:r>
          </a:p>
          <a:p>
            <a:endParaRPr lang="en-US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B0027-F9D7-72E4-AC0B-D8CF88D7E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18098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F2358AC-A470-29BE-95F3-0CC5AA10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379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Oval 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9B0257A-D2E6-76BF-391F-9A7A040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Samtaler, Job og kærester</a:t>
            </a:r>
            <a:endParaRPr lang="en-US" sz="44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FD22A6-0939-E174-081F-1D3949A2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Udmelding</a:t>
            </a:r>
            <a:endParaRPr lang="en-US" sz="1800" dirty="0"/>
          </a:p>
          <a:p>
            <a:r>
              <a:rPr lang="en-US" sz="1800" dirty="0" err="1"/>
              <a:t>Træning</a:t>
            </a:r>
            <a:r>
              <a:rPr lang="en-US" sz="1800" dirty="0"/>
              <a:t>: </a:t>
            </a:r>
            <a:r>
              <a:rPr lang="en-US" sz="1800" dirty="0" err="1"/>
              <a:t>afbryde</a:t>
            </a:r>
            <a:r>
              <a:rPr lang="en-US" sz="1800" dirty="0"/>
              <a:t>, </a:t>
            </a:r>
            <a:r>
              <a:rPr lang="en-US" sz="1800" dirty="0" err="1"/>
              <a:t>høre</a:t>
            </a:r>
            <a:r>
              <a:rPr lang="en-US" sz="1800" dirty="0"/>
              <a:t> </a:t>
            </a:r>
            <a:r>
              <a:rPr lang="en-US" sz="1800" dirty="0" err="1"/>
              <a:t>efter</a:t>
            </a:r>
            <a:r>
              <a:rPr lang="en-US" sz="1800" dirty="0"/>
              <a:t>, tale om </a:t>
            </a:r>
            <a:r>
              <a:rPr lang="en-US" sz="1800" dirty="0" err="1"/>
              <a:t>andres</a:t>
            </a:r>
            <a:r>
              <a:rPr lang="en-US" sz="1800" dirty="0"/>
              <a:t> </a:t>
            </a:r>
            <a:r>
              <a:rPr lang="en-US" sz="1800" dirty="0" err="1"/>
              <a:t>interesser</a:t>
            </a:r>
            <a:endParaRPr lang="en-US" sz="1800" dirty="0"/>
          </a:p>
          <a:p>
            <a:r>
              <a:rPr lang="en-US" sz="1800" dirty="0" err="1"/>
              <a:t>Aftaler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tid</a:t>
            </a:r>
            <a:endParaRPr lang="en-US" sz="1800" dirty="0"/>
          </a:p>
          <a:p>
            <a:r>
              <a:rPr lang="en-US" sz="1800" dirty="0" err="1"/>
              <a:t>Undskyld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Risici</a:t>
            </a:r>
            <a:r>
              <a:rPr lang="en-US" sz="1800" dirty="0"/>
              <a:t> – </a:t>
            </a:r>
            <a:r>
              <a:rPr lang="en-US" sz="1800" dirty="0" err="1"/>
              <a:t>overskride</a:t>
            </a:r>
            <a:r>
              <a:rPr lang="en-US" sz="1800" dirty="0"/>
              <a:t> </a:t>
            </a:r>
            <a:r>
              <a:rPr lang="en-US" sz="1800" dirty="0" err="1"/>
              <a:t>andres</a:t>
            </a:r>
            <a:r>
              <a:rPr lang="en-US" sz="1800" dirty="0"/>
              <a:t>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egne</a:t>
            </a:r>
            <a:r>
              <a:rPr lang="en-US" sz="1800" dirty="0"/>
              <a:t> </a:t>
            </a:r>
            <a:r>
              <a:rPr lang="en-US" sz="1800" dirty="0" err="1"/>
              <a:t>grænser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BBE2-D175-EC86-506B-BBAE84B28A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r="714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1A039F-02DE-EFFB-3444-10BCA013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6172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637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/>
              <a:t>Strategier</a:t>
            </a:r>
            <a:endParaRPr lang="en-US" sz="6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FCA7B4-210E-7AC7-D8E5-D5FCE9B81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685" y="2156630"/>
            <a:ext cx="1893099" cy="3928532"/>
          </a:xfrm>
        </p:spPr>
        <p:txBody>
          <a:bodyPr>
            <a:normAutofit lnSpcReduction="10000"/>
          </a:bodyPr>
          <a:lstStyle/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Almindelig hverdag?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Stå op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Børste tænder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Tøj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Madpakke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Hjælpe til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Pligter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Rydde op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Social samvær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Sanser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Skole/børnehave</a:t>
            </a: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9845" indent="-129845" defTabSz="649224">
              <a:spcBef>
                <a:spcPts val="852"/>
              </a:spcBef>
            </a:pPr>
            <a:endParaRPr lang="da-DK" sz="14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6244" y="2156630"/>
            <a:ext cx="2035278" cy="3928532"/>
          </a:xfrm>
        </p:spPr>
        <p:txBody>
          <a:bodyPr>
            <a:normAutofit lnSpcReduction="10000"/>
          </a:bodyPr>
          <a:lstStyle/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Mulige strategier?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Inddragelse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Små trin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Hjælp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Body dobling 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Skema – synligt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Kalender</a:t>
            </a:r>
            <a:endParaRPr lang="da-DK" dirty="0"/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Post it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Gentagelser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Burde kunne – kan?</a:t>
            </a:r>
          </a:p>
          <a:p>
            <a:pPr marL="129845" indent="-129845" defTabSz="649224">
              <a:spcBef>
                <a:spcPts val="852"/>
              </a:spcBef>
            </a:pPr>
            <a:r>
              <a:rPr lang="da-DK" sz="1420" dirty="0"/>
              <a:t>Udmelding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E069BF8-B550-64A1-2810-932783F2B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23" y="2156630"/>
            <a:ext cx="3928532" cy="3928532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C43F01-C5ED-8C00-5543-17D53C8F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672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C98BD159-DBDF-C126-42CB-2CE5FF14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D9AA5-1313-B163-9908-B5F13B6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06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Kommunen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samarbejdspartnere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0B5D47-42D4-4C15-60D8-CB12672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1592826"/>
            <a:ext cx="10058400" cy="45793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PPR</a:t>
            </a:r>
          </a:p>
          <a:p>
            <a:r>
              <a:rPr lang="en-US" dirty="0" err="1"/>
              <a:t>Familieafdelingen</a:t>
            </a:r>
            <a:endParaRPr lang="en-US" dirty="0"/>
          </a:p>
          <a:p>
            <a:r>
              <a:rPr lang="en-US" dirty="0"/>
              <a:t>Handicap </a:t>
            </a:r>
            <a:r>
              <a:rPr lang="en-US" dirty="0" err="1"/>
              <a:t>afdelingen</a:t>
            </a:r>
            <a:endParaRPr lang="en-US" dirty="0"/>
          </a:p>
          <a:p>
            <a:r>
              <a:rPr lang="en-US" dirty="0" err="1"/>
              <a:t>Jobcenteret</a:t>
            </a:r>
            <a:endParaRPr lang="en-US" dirty="0"/>
          </a:p>
          <a:p>
            <a:r>
              <a:rPr lang="en-US" dirty="0" err="1"/>
              <a:t>Underretninger</a:t>
            </a:r>
            <a:endParaRPr lang="en-US" dirty="0"/>
          </a:p>
          <a:p>
            <a:r>
              <a:rPr lang="en-US" dirty="0"/>
              <a:t>DUKH - den </a:t>
            </a:r>
            <a:r>
              <a:rPr lang="en-US" dirty="0" err="1"/>
              <a:t>uvildige</a:t>
            </a:r>
            <a:r>
              <a:rPr lang="en-US" dirty="0"/>
              <a:t> </a:t>
            </a:r>
            <a:r>
              <a:rPr lang="en-US" dirty="0" err="1"/>
              <a:t>konsulent</a:t>
            </a:r>
            <a:r>
              <a:rPr lang="en-US" dirty="0"/>
              <a:t> </a:t>
            </a:r>
            <a:r>
              <a:rPr lang="en-US" dirty="0" err="1"/>
              <a:t>ordning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handicapområdet</a:t>
            </a:r>
            <a:endParaRPr lang="en-US" dirty="0"/>
          </a:p>
          <a:p>
            <a:r>
              <a:rPr lang="en-US" dirty="0"/>
              <a:t>SPS</a:t>
            </a:r>
          </a:p>
          <a:p>
            <a:r>
              <a:rPr lang="en-US"/>
              <a:t>Handicaptillæg</a:t>
            </a:r>
            <a:r>
              <a:rPr lang="en-US" dirty="0"/>
              <a:t> SU</a:t>
            </a:r>
          </a:p>
          <a:p>
            <a:r>
              <a:rPr lang="en-US" dirty="0"/>
              <a:t>ADHD-</a:t>
            </a:r>
            <a:r>
              <a:rPr lang="en-US" dirty="0" err="1"/>
              <a:t>foreningen</a:t>
            </a:r>
            <a:endParaRPr lang="en-US" dirty="0"/>
          </a:p>
          <a:p>
            <a:endParaRPr lang="en-US" sz="1700" dirty="0"/>
          </a:p>
          <a:p>
            <a:endParaRPr lang="en-US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E06EF2-5642-80AB-2DA2-714914CB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48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361FF55-1032-1E1F-08BE-DEF390A2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676" y="0"/>
            <a:ext cx="1045193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8298DC-5706-567A-C0F8-134D1A3F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86852"/>
          </a:xfrm>
        </p:spPr>
        <p:txBody>
          <a:bodyPr/>
          <a:lstStyle/>
          <a:p>
            <a:pPr algn="ctr"/>
            <a:r>
              <a:rPr lang="da-DK" dirty="0"/>
              <a:t>Take home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64DE67-62D2-E45A-305A-D76B83722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TRIVSEL </a:t>
            </a:r>
            <a:r>
              <a:rPr lang="da-DK"/>
              <a:t>- selvhjulpenhed</a:t>
            </a:r>
            <a:endParaRPr lang="da-DK" dirty="0"/>
          </a:p>
          <a:p>
            <a:r>
              <a:rPr lang="da-DK" dirty="0"/>
              <a:t>Forståelse</a:t>
            </a:r>
          </a:p>
          <a:p>
            <a:r>
              <a:rPr lang="da-DK" dirty="0"/>
              <a:t>Nysgerrighed</a:t>
            </a:r>
          </a:p>
          <a:p>
            <a:r>
              <a:rPr lang="da-DK" dirty="0"/>
              <a:t>Små skridt</a:t>
            </a:r>
          </a:p>
          <a:p>
            <a:r>
              <a:rPr lang="da-DK" dirty="0"/>
              <a:t>Hvad man kan - ikke hvad man burde kunne!</a:t>
            </a:r>
          </a:p>
          <a:p>
            <a:r>
              <a:rPr lang="da-DK" dirty="0"/>
              <a:t>Hvad skal du nu?</a:t>
            </a:r>
          </a:p>
          <a:p>
            <a:r>
              <a:rPr lang="da-DK" dirty="0"/>
              <a:t>Pragmatisk tilgang</a:t>
            </a:r>
          </a:p>
          <a:p>
            <a:r>
              <a:rPr lang="da-DK" dirty="0"/>
              <a:t>Hvad er muligt?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8B8C7-89D0-1C9E-B230-6E97A950B0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Forværring – husk det basale!</a:t>
            </a:r>
          </a:p>
          <a:p>
            <a:r>
              <a:rPr lang="da-DK" dirty="0"/>
              <a:t>Hverdag – stress - comorbiditet</a:t>
            </a:r>
          </a:p>
          <a:p>
            <a:r>
              <a:rPr lang="da-DK" dirty="0"/>
              <a:t>Søvn</a:t>
            </a:r>
          </a:p>
          <a:p>
            <a:r>
              <a:rPr lang="da-DK" dirty="0"/>
              <a:t>Kost</a:t>
            </a:r>
          </a:p>
          <a:p>
            <a:r>
              <a:rPr lang="da-DK" dirty="0"/>
              <a:t>Motion</a:t>
            </a:r>
          </a:p>
          <a:p>
            <a:r>
              <a:rPr lang="da-DK" dirty="0"/>
              <a:t>Hjernen fungerer på en lidt anden måde</a:t>
            </a:r>
          </a:p>
          <a:p>
            <a:r>
              <a:rPr lang="da-DK" dirty="0"/>
              <a:t>Termometer</a:t>
            </a:r>
          </a:p>
          <a:p>
            <a:r>
              <a:rPr lang="da-DK" dirty="0" err="1"/>
              <a:t>Hv</a:t>
            </a:r>
            <a:r>
              <a:rPr lang="da-DK" dirty="0"/>
              <a:t>-spørgsmål</a:t>
            </a:r>
          </a:p>
          <a:p>
            <a:r>
              <a:rPr lang="da-DK" dirty="0"/>
              <a:t>BATTERIET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45359F-563F-AEAE-A443-4C4ACA10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574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0EAE1-8A77-176B-136B-B8A9F881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Hvad er ADHD?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EA3CE-A96C-B590-F4E2-30846F1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800" dirty="0" err="1">
                <a:effectLst/>
              </a:rPr>
              <a:t>Udviklingsforstyrrelse</a:t>
            </a:r>
            <a:r>
              <a:rPr lang="en-US" sz="1800" dirty="0">
                <a:effectLst/>
              </a:rPr>
              <a:t> – starter </a:t>
            </a:r>
            <a:r>
              <a:rPr lang="en-US" sz="1800" dirty="0" err="1">
                <a:effectLst/>
              </a:rPr>
              <a:t>før</a:t>
            </a:r>
            <a:r>
              <a:rPr lang="en-US" sz="1800" dirty="0">
                <a:effectLst/>
              </a:rPr>
              <a:t> 7/12 </a:t>
            </a:r>
            <a:r>
              <a:rPr lang="en-US" sz="1800" dirty="0" err="1">
                <a:effectLst/>
              </a:rPr>
              <a:t>år</a:t>
            </a:r>
            <a:r>
              <a:rPr lang="en-US" sz="1800" dirty="0">
                <a:effectLst/>
              </a:rPr>
              <a:t>. MEN det </a:t>
            </a:r>
            <a:r>
              <a:rPr lang="en-US" sz="1800" dirty="0" err="1">
                <a:effectLst/>
              </a:rPr>
              <a:t>opstår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ikke</a:t>
            </a:r>
            <a:r>
              <a:rPr lang="en-US" sz="1800" dirty="0">
                <a:effectLst/>
              </a:rPr>
              <a:t> bare!</a:t>
            </a:r>
          </a:p>
          <a:p>
            <a:pPr marL="342900"/>
            <a:r>
              <a:rPr lang="en-US" sz="1800" dirty="0" err="1"/>
              <a:t>Hyppighed</a:t>
            </a:r>
            <a:r>
              <a:rPr lang="en-US" sz="1800" dirty="0"/>
              <a:t> 3-5%</a:t>
            </a:r>
          </a:p>
          <a:p>
            <a:pPr marL="342900" lvl="0"/>
            <a:r>
              <a:rPr lang="en-US" sz="1800" dirty="0"/>
              <a:t>Er det </a:t>
            </a:r>
            <a:r>
              <a:rPr lang="en-US" sz="1800" dirty="0" err="1"/>
              <a:t>nogens</a:t>
            </a:r>
            <a:r>
              <a:rPr lang="en-US" sz="1800" dirty="0"/>
              <a:t> </a:t>
            </a:r>
            <a:r>
              <a:rPr lang="en-US" sz="1800" dirty="0" err="1"/>
              <a:t>skyld</a:t>
            </a:r>
            <a:r>
              <a:rPr lang="en-US" sz="1800" dirty="0"/>
              <a:t>?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Arvelighed</a:t>
            </a:r>
            <a:r>
              <a:rPr lang="en-US" sz="1800" dirty="0"/>
              <a:t>.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Påvirkninger</a:t>
            </a:r>
            <a:r>
              <a:rPr lang="en-US" sz="1800" dirty="0">
                <a:effectLst/>
              </a:rPr>
              <a:t> under </a:t>
            </a:r>
            <a:r>
              <a:rPr lang="en-US" sz="1800" dirty="0" err="1">
                <a:effectLst/>
              </a:rPr>
              <a:t>graviditeten</a:t>
            </a:r>
            <a:endParaRPr lang="en-US" sz="1800" dirty="0">
              <a:effectLst/>
            </a:endParaRPr>
          </a:p>
          <a:p>
            <a:pPr marL="342900" lvl="0"/>
            <a:r>
              <a:rPr lang="en-US" sz="1800" dirty="0" err="1">
                <a:effectLst/>
              </a:rPr>
              <a:t>Hvorfor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bliver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flere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diagnosticeret</a:t>
            </a:r>
            <a:r>
              <a:rPr lang="en-US" sz="1800" dirty="0">
                <a:effectLst/>
              </a:rPr>
              <a:t> nu?</a:t>
            </a:r>
          </a:p>
          <a:p>
            <a:pPr marL="342900" lvl="0"/>
            <a:r>
              <a:rPr lang="en-US" sz="1800" dirty="0" err="1"/>
              <a:t>Funktionsnedsættelse</a:t>
            </a:r>
            <a:r>
              <a:rPr lang="en-US" sz="1800" dirty="0"/>
              <a:t>. </a:t>
            </a:r>
          </a:p>
          <a:p>
            <a:pPr marL="342900"/>
            <a:r>
              <a:rPr lang="da-DK" sz="1800" dirty="0"/>
              <a:t>Hvordan ser ADHD/ADD ud</a:t>
            </a:r>
          </a:p>
          <a:p>
            <a:pPr marL="342900" lvl="0"/>
            <a:r>
              <a:rPr lang="en-US" sz="1800" dirty="0"/>
              <a:t>ADHD, ADD </a:t>
            </a:r>
            <a:r>
              <a:rPr lang="en-US" sz="1800" dirty="0" err="1"/>
              <a:t>eller</a:t>
            </a:r>
            <a:r>
              <a:rPr lang="en-US" sz="1800" dirty="0"/>
              <a:t> mere end det?</a:t>
            </a:r>
          </a:p>
          <a:p>
            <a:pPr marL="342900" lvl="0"/>
            <a:endParaRPr lang="en-US" sz="1800" dirty="0">
              <a:effectLst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3AF8B6-B960-CE8C-8DC4-B6E238A3D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3460" y="737540"/>
            <a:ext cx="3369177" cy="50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6E11ED-9A40-CE27-DDDE-94B07FE2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963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71F491D-5389-B218-63A5-563DCB8A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424" y="2360254"/>
            <a:ext cx="3539101" cy="3539101"/>
          </a:xfrm>
          <a:prstGeom prst="rect">
            <a:avLst/>
          </a:prstGeom>
          <a:effectLst>
            <a:softEdge rad="3429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D43FF06-BD1C-7969-1B68-7A26BC5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/>
              </a:rPr>
              <a:t>Kernesymptomer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78BA7-AC03-4E85-A6F8-19885096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865" y="2385391"/>
            <a:ext cx="4805786" cy="3617844"/>
          </a:xfrm>
        </p:spPr>
        <p:txBody>
          <a:bodyPr>
            <a:normAutofit fontScale="92500" lnSpcReduction="20000"/>
          </a:bodyPr>
          <a:lstStyle/>
          <a:p>
            <a:pPr marL="0" indent="0" defTabSz="649224">
              <a:spcBef>
                <a:spcPts val="852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Opmærksomhedsvanskeligheder 9 underområder</a:t>
            </a:r>
          </a:p>
          <a:p>
            <a:pPr marL="0" indent="0" defTabSz="649224">
              <a:spcBef>
                <a:spcPts val="852"/>
              </a:spcBef>
              <a:buNone/>
            </a:pPr>
            <a:endParaRPr lang="da-DK" sz="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Sjuskefejl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Fastholde opmærksomheden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Høre efter/huske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Følge instrukser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Organisere og planlægge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Undgå – modstand på mentalt krævende opgaver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Miste ting</a:t>
            </a:r>
          </a:p>
          <a:p>
            <a:pPr marL="162306" indent="-129845" defTabSz="649224">
              <a:spcBef>
                <a:spcPts val="852"/>
              </a:spcBef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Distraheres, afledes eller glemsom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7C576C-66AC-5460-3EBB-262187FF4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699" y="2385390"/>
            <a:ext cx="3707656" cy="3617844"/>
          </a:xfrm>
        </p:spPr>
        <p:txBody>
          <a:bodyPr>
            <a:normAutofit fontScale="92500" lnSpcReduction="20000"/>
          </a:bodyPr>
          <a:lstStyle/>
          <a:p>
            <a:pPr marL="0" indent="0" defTabSz="649224">
              <a:spcBef>
                <a:spcPts val="852"/>
              </a:spcBef>
              <a:buNone/>
            </a:pPr>
            <a:endParaRPr lang="da-DK" sz="14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45881A8-711E-1D02-FAF6-0B745462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4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844" y="1924493"/>
            <a:ext cx="4451956" cy="44519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Kernesymptomer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9977" y="2385390"/>
            <a:ext cx="3773702" cy="3617845"/>
          </a:xfrm>
        </p:spPr>
        <p:txBody>
          <a:bodyPr>
            <a:normAutofit fontScale="62500" lnSpcReduction="20000"/>
          </a:bodyPr>
          <a:lstStyle/>
          <a:p>
            <a:pPr marL="0" indent="0" defTabSz="658368">
              <a:spcBef>
                <a:spcPts val="864"/>
              </a:spcBef>
              <a:buNone/>
            </a:pPr>
            <a:r>
              <a:rPr lang="da-DK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Hyperaktivitet 5 under områder</a:t>
            </a:r>
            <a:endParaRPr lang="da-DK" sz="19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Uro i hænder og fødder, piller, dimser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Kan ikke blive siddende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Løber/klatrer omkring utilpasset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Støjer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Indre uro, rastløshed</a:t>
            </a:r>
          </a:p>
          <a:p>
            <a:pPr marL="32918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2918" indent="0" defTabSz="658368">
              <a:spcBef>
                <a:spcPts val="864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a-DK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Impulsivitet 4 underområder</a:t>
            </a:r>
          </a:p>
          <a:p>
            <a:pPr marL="0" indent="0" defTabSz="658368">
              <a:spcBef>
                <a:spcPts val="864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Svarer før spørgsmålet er stillet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Utålmodig, kan ikke vente på tur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Afbryder i samtaler, leg mv.</a:t>
            </a:r>
          </a:p>
          <a:p>
            <a:pPr marL="164592" indent="-131674" defTabSz="658368">
              <a:spcBef>
                <a:spcPts val="864"/>
              </a:spcBef>
            </a:pPr>
            <a:r>
              <a:rPr lang="da-DK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Taler for meget</a:t>
            </a:r>
          </a:p>
          <a:p>
            <a:pPr marL="131674" indent="-131674" defTabSz="658368">
              <a:spcBef>
                <a:spcPts val="864"/>
              </a:spcBef>
            </a:pPr>
            <a:endParaRPr lang="da-DK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F75DA8-52A6-5E93-9E29-62AA78F73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671" y="2385390"/>
            <a:ext cx="3773702" cy="3617845"/>
          </a:xfrm>
        </p:spPr>
        <p:txBody>
          <a:bodyPr>
            <a:normAutofit fontScale="62500" lnSpcReduction="20000"/>
          </a:bodyPr>
          <a:lstStyle/>
          <a:p>
            <a:pPr marL="0" indent="0" defTabSz="658368">
              <a:spcBef>
                <a:spcPts val="864"/>
              </a:spcBef>
              <a:buNone/>
            </a:pPr>
            <a:endParaRPr lang="da-DK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4EBCFA-E3B0-4372-C46E-C7A4930E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>
                <a:effectLst/>
              </a:rPr>
              <a:t>Eksekutive funktioner</a:t>
            </a:r>
            <a:endParaRPr lang="en-US" sz="480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160020" indent="0">
              <a:buNone/>
            </a:pPr>
            <a:r>
              <a:rPr lang="en-US" sz="1500" dirty="0" err="1"/>
              <a:t>Arbejdshukommelse</a:t>
            </a:r>
            <a:r>
              <a:rPr lang="en-US" sz="1500" dirty="0"/>
              <a:t>: </a:t>
            </a:r>
            <a:r>
              <a:rPr lang="en-US" sz="1500" dirty="0" err="1"/>
              <a:t>hukommelse</a:t>
            </a:r>
            <a:r>
              <a:rPr lang="en-US" sz="1500" dirty="0"/>
              <a:t>, </a:t>
            </a:r>
            <a:r>
              <a:rPr lang="en-US" sz="1500" dirty="0" err="1"/>
              <a:t>hovedregning</a:t>
            </a:r>
            <a:r>
              <a:rPr lang="en-US" sz="1500" dirty="0"/>
              <a:t> – </a:t>
            </a:r>
            <a:r>
              <a:rPr lang="en-US" sz="1500" dirty="0" err="1"/>
              <a:t>hjernes</a:t>
            </a:r>
            <a:r>
              <a:rPr lang="en-US" sz="1500" dirty="0"/>
              <a:t> </a:t>
            </a:r>
            <a:r>
              <a:rPr lang="en-US" sz="1500" dirty="0" err="1"/>
              <a:t>mentale</a:t>
            </a:r>
            <a:r>
              <a:rPr lang="en-US" sz="1500" dirty="0"/>
              <a:t> </a:t>
            </a:r>
            <a:r>
              <a:rPr lang="en-US" sz="1500" dirty="0" err="1"/>
              <a:t>arbejdsbord</a:t>
            </a:r>
            <a:r>
              <a:rPr lang="en-US" sz="1500" dirty="0"/>
              <a:t>.</a:t>
            </a:r>
          </a:p>
          <a:p>
            <a:pPr marL="160020" lvl="0" indent="0">
              <a:buNone/>
            </a:pPr>
            <a:endParaRPr lang="en-US" sz="1500" dirty="0">
              <a:effectLst/>
            </a:endParaRPr>
          </a:p>
          <a:p>
            <a:pPr marL="160020" lvl="0" indent="0">
              <a:buNone/>
            </a:pPr>
            <a:r>
              <a:rPr lang="en-US" sz="1500" dirty="0" err="1">
                <a:effectLst/>
              </a:rPr>
              <a:t>Hæmmende</a:t>
            </a:r>
            <a:r>
              <a:rPr lang="en-US" sz="1500" dirty="0">
                <a:effectLst/>
              </a:rPr>
              <a:t>: </a:t>
            </a:r>
            <a:r>
              <a:rPr lang="en-US" sz="1500" dirty="0" err="1">
                <a:effectLst/>
              </a:rPr>
              <a:t>Impulskontrol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følelseskontrol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lystkontrol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tankekontrol</a:t>
            </a:r>
            <a:r>
              <a:rPr lang="en-US" sz="1500" dirty="0">
                <a:effectLst/>
              </a:rPr>
              <a:t> – </a:t>
            </a:r>
            <a:r>
              <a:rPr lang="en-US" sz="1500" dirty="0" err="1">
                <a:effectLst/>
              </a:rPr>
              <a:t>evnen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til</a:t>
            </a:r>
            <a:r>
              <a:rPr lang="en-US" sz="1500" dirty="0">
                <a:effectLst/>
              </a:rPr>
              <a:t> at </a:t>
            </a:r>
            <a:r>
              <a:rPr lang="en-US" sz="1500" dirty="0" err="1">
                <a:effectLst/>
              </a:rPr>
              <a:t>bremse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og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modstå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fristelse</a:t>
            </a:r>
            <a:r>
              <a:rPr lang="en-US" sz="1500" dirty="0" err="1"/>
              <a:t>r</a:t>
            </a:r>
            <a:r>
              <a:rPr lang="en-US" sz="1500" dirty="0"/>
              <a:t> </a:t>
            </a:r>
            <a:r>
              <a:rPr lang="en-US" sz="1500" dirty="0" err="1"/>
              <a:t>og</a:t>
            </a:r>
            <a:r>
              <a:rPr lang="en-US" sz="1500" dirty="0"/>
              <a:t> </a:t>
            </a:r>
            <a:r>
              <a:rPr lang="en-US" sz="1500" dirty="0" err="1"/>
              <a:t>impulser</a:t>
            </a:r>
            <a:r>
              <a:rPr lang="en-US" sz="1500" dirty="0"/>
              <a:t>.</a:t>
            </a:r>
            <a:endParaRPr lang="en-US" sz="1500" dirty="0">
              <a:effectLst/>
            </a:endParaRPr>
          </a:p>
          <a:p>
            <a:pPr marL="160020" lvl="0" indent="0">
              <a:buNone/>
            </a:pPr>
            <a:endParaRPr lang="en-US" sz="1500" dirty="0">
              <a:effectLst/>
            </a:endParaRPr>
          </a:p>
          <a:p>
            <a:pPr marL="160020" lvl="0" indent="0">
              <a:buNone/>
            </a:pPr>
            <a:r>
              <a:rPr lang="en-US" sz="1500" dirty="0" err="1">
                <a:effectLst/>
              </a:rPr>
              <a:t>Kognitiv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fleksibilitet</a:t>
            </a:r>
            <a:r>
              <a:rPr lang="en-US" sz="1500" dirty="0"/>
              <a:t>: </a:t>
            </a:r>
            <a:r>
              <a:rPr lang="en-US" sz="1500" dirty="0" err="1"/>
              <a:t>Fleksibilitet</a:t>
            </a:r>
            <a:r>
              <a:rPr lang="en-US" sz="1500" dirty="0"/>
              <a:t>, </a:t>
            </a:r>
            <a:r>
              <a:rPr lang="en-US" sz="1500" dirty="0" err="1"/>
              <a:t>k</a:t>
            </a:r>
            <a:r>
              <a:rPr lang="en-US" sz="1500" dirty="0" err="1">
                <a:effectLst/>
              </a:rPr>
              <a:t>oncentration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planlægning</a:t>
            </a:r>
            <a:r>
              <a:rPr lang="en-US" sz="1500" dirty="0"/>
              <a:t>, </a:t>
            </a:r>
            <a:r>
              <a:rPr lang="en-US" sz="1500" dirty="0" err="1"/>
              <a:t>igangsætning</a:t>
            </a:r>
            <a:r>
              <a:rPr lang="en-US" sz="1500" dirty="0"/>
              <a:t>, </a:t>
            </a:r>
            <a:r>
              <a:rPr lang="en-US" sz="1500" dirty="0" err="1"/>
              <a:t>strukturering</a:t>
            </a:r>
            <a:r>
              <a:rPr lang="en-US" sz="1500" dirty="0"/>
              <a:t>, </a:t>
            </a:r>
            <a:r>
              <a:rPr lang="en-US" sz="1500" dirty="0" err="1"/>
              <a:t>afslutte</a:t>
            </a:r>
            <a:r>
              <a:rPr lang="en-US" sz="1500" dirty="0"/>
              <a:t> </a:t>
            </a:r>
            <a:r>
              <a:rPr lang="en-US" sz="1500" dirty="0" err="1"/>
              <a:t>opgaver</a:t>
            </a:r>
            <a:r>
              <a:rPr lang="en-US" sz="1500" dirty="0"/>
              <a:t>, </a:t>
            </a:r>
            <a:r>
              <a:rPr lang="en-US" sz="1500" dirty="0" err="1"/>
              <a:t>selvmonitorering</a:t>
            </a:r>
            <a:r>
              <a:rPr lang="en-US" sz="1500" dirty="0"/>
              <a:t> – </a:t>
            </a:r>
            <a:r>
              <a:rPr lang="en-US" sz="1500" dirty="0" err="1"/>
              <a:t>evnen</a:t>
            </a:r>
            <a:r>
              <a:rPr lang="en-US" sz="1500" dirty="0"/>
              <a:t> </a:t>
            </a:r>
            <a:r>
              <a:rPr lang="en-US" sz="1500" dirty="0" err="1"/>
              <a:t>til</a:t>
            </a:r>
            <a:r>
              <a:rPr lang="en-US" sz="1500" dirty="0"/>
              <a:t> at </a:t>
            </a:r>
            <a:r>
              <a:rPr lang="en-US" sz="1500" dirty="0" err="1"/>
              <a:t>finde</a:t>
            </a:r>
            <a:r>
              <a:rPr lang="en-US" sz="1500" dirty="0"/>
              <a:t> nye </a:t>
            </a:r>
            <a:r>
              <a:rPr lang="en-US" sz="1500" dirty="0" err="1"/>
              <a:t>løsninger</a:t>
            </a:r>
            <a:r>
              <a:rPr lang="en-US" sz="1500" dirty="0"/>
              <a:t>, </a:t>
            </a:r>
            <a:r>
              <a:rPr lang="en-US" sz="1500" dirty="0" err="1"/>
              <a:t>tænke</a:t>
            </a:r>
            <a:r>
              <a:rPr lang="en-US" sz="1500" dirty="0"/>
              <a:t> </a:t>
            </a:r>
            <a:r>
              <a:rPr lang="en-US" sz="1500" dirty="0" err="1"/>
              <a:t>kreativ</a:t>
            </a:r>
            <a:r>
              <a:rPr lang="en-US" sz="1500" dirty="0"/>
              <a:t> </a:t>
            </a:r>
            <a:r>
              <a:rPr lang="en-US" sz="1500" dirty="0" err="1"/>
              <a:t>og</a:t>
            </a:r>
            <a:r>
              <a:rPr lang="en-US" sz="1500" dirty="0"/>
              <a:t> </a:t>
            </a:r>
            <a:r>
              <a:rPr lang="en-US" sz="1500" dirty="0" err="1"/>
              <a:t>skifte</a:t>
            </a:r>
            <a:r>
              <a:rPr lang="en-US" sz="1500" dirty="0"/>
              <a:t> </a:t>
            </a:r>
            <a:r>
              <a:rPr lang="en-US" sz="1500" dirty="0" err="1"/>
              <a:t>strategier</a:t>
            </a:r>
            <a:r>
              <a:rPr lang="en-US" sz="1500" dirty="0"/>
              <a:t>.</a:t>
            </a:r>
          </a:p>
          <a:p>
            <a:pPr marL="160020" lvl="0" indent="0">
              <a:buNone/>
            </a:pPr>
            <a:endParaRPr lang="en-US" sz="1500" dirty="0"/>
          </a:p>
          <a:p>
            <a:pPr marL="160020" lvl="0" indent="0">
              <a:buNone/>
            </a:pPr>
            <a:r>
              <a:rPr lang="en-US" sz="1500" dirty="0"/>
              <a:t>De </a:t>
            </a:r>
            <a:r>
              <a:rPr lang="en-US" sz="1500" dirty="0" err="1"/>
              <a:t>påvirker</a:t>
            </a:r>
            <a:r>
              <a:rPr lang="en-US" sz="1500" dirty="0"/>
              <a:t> </a:t>
            </a:r>
            <a:r>
              <a:rPr lang="en-US" sz="1500" dirty="0" err="1"/>
              <a:t>hinanden</a:t>
            </a:r>
            <a:r>
              <a:rPr lang="en-US" sz="1500" dirty="0"/>
              <a:t>.</a:t>
            </a:r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F7BCDDA-7470-C793-6230-49BFB4CE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15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 dirty="0" err="1"/>
              <a:t>Begavelse</a:t>
            </a:r>
            <a:endParaRPr lang="en-US" sz="480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 dirty="0" err="1">
                <a:effectLst/>
              </a:rPr>
              <a:t>Sprogligt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bibliotekaren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Visuelt</a:t>
            </a:r>
            <a:r>
              <a:rPr lang="en-US" sz="1500" dirty="0"/>
              <a:t> - </a:t>
            </a:r>
            <a:r>
              <a:rPr lang="en-US" sz="1500" dirty="0" err="1"/>
              <a:t>arkitekten</a:t>
            </a:r>
            <a:endParaRPr lang="en-US" sz="1500" dirty="0"/>
          </a:p>
          <a:p>
            <a:pPr marL="342900" lvl="0"/>
            <a:r>
              <a:rPr lang="en-US" sz="1500" dirty="0">
                <a:effectLst/>
              </a:rPr>
              <a:t>Ræssonering - </a:t>
            </a:r>
            <a:r>
              <a:rPr lang="en-US" sz="1500" dirty="0" err="1">
                <a:effectLst/>
              </a:rPr>
              <a:t>detektiven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Arbejdshukommelse</a:t>
            </a:r>
            <a:r>
              <a:rPr lang="en-US" sz="1500" dirty="0"/>
              <a:t> - </a:t>
            </a:r>
            <a:r>
              <a:rPr lang="en-US" sz="1500" dirty="0" err="1"/>
              <a:t>holdlederen</a:t>
            </a:r>
            <a:endParaRPr lang="en-US" sz="1500" dirty="0"/>
          </a:p>
          <a:p>
            <a:pPr marL="342900" lvl="0"/>
            <a:r>
              <a:rPr lang="en-US" sz="1500" dirty="0" err="1">
                <a:effectLst/>
              </a:rPr>
              <a:t>Hastighed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kassemedarbejderen</a:t>
            </a:r>
            <a:endParaRPr lang="en-US" sz="1500" dirty="0">
              <a:effectLst/>
            </a:endParaRPr>
          </a:p>
          <a:p>
            <a:pPr marL="342900" lvl="0"/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Begavelse</a:t>
            </a:r>
            <a:r>
              <a:rPr lang="en-US" sz="1500" dirty="0"/>
              <a:t>, ADHD/ADD </a:t>
            </a:r>
            <a:r>
              <a:rPr lang="en-US" sz="1500" dirty="0" err="1"/>
              <a:t>og</a:t>
            </a:r>
            <a:r>
              <a:rPr lang="en-US" sz="1500" dirty="0"/>
              <a:t> </a:t>
            </a:r>
            <a:r>
              <a:rPr lang="en-US" sz="1500" dirty="0" err="1"/>
              <a:t>funktionsniveau</a:t>
            </a:r>
            <a:endParaRPr lang="en-US" sz="1500" dirty="0">
              <a:effectLst/>
            </a:endParaRPr>
          </a:p>
          <a:p>
            <a:endParaRPr lang="en-US" sz="1500" dirty="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280F51-CD79-EFC0-C450-CD578C5B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6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3" name="Pladsholder til indhold 32">
            <a:extLst>
              <a:ext uri="{FF2B5EF4-FFF2-40B4-BE49-F238E27FC236}">
                <a16:creationId xmlns:a16="http://schemas.microsoft.com/office/drawing/2014/main" id="{5AF066B9-5104-21AD-1993-27D070A5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25888" y="-2"/>
            <a:ext cx="12191980" cy="685799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5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8BECA-FCF5-435C-90A3-010ACAB8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ffectLst/>
              </a:rPr>
              <a:t>ADHD/ADD </a:t>
            </a:r>
            <a:r>
              <a:rPr lang="en-US" dirty="0" err="1">
                <a:effectLst/>
              </a:rPr>
              <a:t>og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piger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profil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172F-6B66-559D-4218-5EC1CA5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600" dirty="0">
                <a:effectLst/>
              </a:rPr>
              <a:t>1 </a:t>
            </a:r>
            <a:r>
              <a:rPr lang="en-US" sz="1600" dirty="0" err="1">
                <a:effectLst/>
              </a:rPr>
              <a:t>pige</a:t>
            </a:r>
            <a:r>
              <a:rPr lang="en-US" sz="1600" dirty="0">
                <a:effectLst/>
              </a:rPr>
              <a:t> for </a:t>
            </a:r>
            <a:r>
              <a:rPr lang="en-US" sz="1600" dirty="0" err="1">
                <a:effectLst/>
              </a:rPr>
              <a:t>hver</a:t>
            </a:r>
            <a:r>
              <a:rPr lang="en-US" sz="1600" dirty="0">
                <a:effectLst/>
              </a:rPr>
              <a:t> 2-3 </a:t>
            </a:r>
            <a:r>
              <a:rPr lang="en-US" sz="1600" dirty="0" err="1">
                <a:effectLst/>
              </a:rPr>
              <a:t>drenge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eller</a:t>
            </a:r>
            <a:r>
              <a:rPr lang="en-US" sz="1600" dirty="0">
                <a:effectLst/>
              </a:rPr>
              <a:t>?</a:t>
            </a:r>
          </a:p>
          <a:p>
            <a:pPr marL="342900" lvl="0"/>
            <a:r>
              <a:rPr lang="en-US" sz="1600" dirty="0">
                <a:effectLst/>
              </a:rPr>
              <a:t>Mere </a:t>
            </a:r>
            <a:r>
              <a:rPr lang="en-US" sz="1600" dirty="0" err="1">
                <a:effectLst/>
              </a:rPr>
              <a:t>stille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ængstelig</a:t>
            </a:r>
            <a:r>
              <a:rPr lang="en-US" sz="1600" dirty="0">
                <a:effectLst/>
              </a:rPr>
              <a:t> og i </a:t>
            </a:r>
            <a:r>
              <a:rPr lang="en-US" sz="1600" dirty="0" err="1">
                <a:effectLst/>
              </a:rPr>
              <a:t>overkrav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Opdages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senere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>
                <a:effectLst/>
              </a:rPr>
              <a:t>Andre </a:t>
            </a:r>
            <a:r>
              <a:rPr lang="en-US" sz="1600" dirty="0" err="1">
                <a:effectLst/>
              </a:rPr>
              <a:t>krav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til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piger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stillle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drenge</a:t>
            </a:r>
            <a:r>
              <a:rPr lang="en-US" sz="1600" dirty="0">
                <a:effectLst/>
              </a:rPr>
              <a:t>?</a:t>
            </a:r>
          </a:p>
          <a:p>
            <a:pPr marL="342900" lvl="0"/>
            <a:r>
              <a:rPr lang="en-US" sz="1600" dirty="0">
                <a:effectLst/>
              </a:rPr>
              <a:t>Sociale </a:t>
            </a:r>
            <a:r>
              <a:rPr lang="en-US" sz="1600" dirty="0" err="1">
                <a:effectLst/>
              </a:rPr>
              <a:t>udfordringer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Meget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styrende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eller</a:t>
            </a:r>
            <a:r>
              <a:rPr lang="en-US" sz="1600" dirty="0">
                <a:effectLst/>
              </a:rPr>
              <a:t> passive</a:t>
            </a:r>
          </a:p>
          <a:p>
            <a:pPr marL="342900" lvl="0"/>
            <a:r>
              <a:rPr lang="en-US" sz="1600" dirty="0" err="1">
                <a:effectLst/>
              </a:rPr>
              <a:t>Reaktion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hjemme</a:t>
            </a:r>
            <a:r>
              <a:rPr lang="en-US" sz="1600" dirty="0">
                <a:effectLst/>
              </a:rPr>
              <a:t> - </a:t>
            </a:r>
            <a:r>
              <a:rPr lang="en-US" sz="1600" dirty="0" err="1">
                <a:effectLst/>
              </a:rPr>
              <a:t>usynlig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ude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Lavt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selvværd</a:t>
            </a:r>
            <a:endParaRPr lang="en-US" sz="1600" dirty="0">
              <a:effectLst/>
            </a:endParaRPr>
          </a:p>
          <a:p>
            <a:pPr marL="342900" lvl="0"/>
            <a:r>
              <a:rPr lang="en-US" sz="1600" dirty="0" err="1">
                <a:effectLst/>
              </a:rPr>
              <a:t>Alenetid</a:t>
            </a:r>
            <a:r>
              <a:rPr lang="en-US" sz="1600" dirty="0">
                <a:effectLst/>
              </a:rPr>
              <a:t> – </a:t>
            </a:r>
            <a:r>
              <a:rPr lang="en-US" sz="1600" dirty="0" err="1">
                <a:effectLst/>
              </a:rPr>
              <a:t>stres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fri</a:t>
            </a:r>
            <a:r>
              <a:rPr lang="en-US" sz="1600" dirty="0">
                <a:effectLst/>
              </a:rPr>
              <a:t> zone</a:t>
            </a:r>
          </a:p>
          <a:p>
            <a:pPr marL="342900" lvl="0"/>
            <a:r>
              <a:rPr lang="en-US" sz="1600" dirty="0">
                <a:effectLst/>
              </a:rPr>
              <a:t>Menstruation</a:t>
            </a:r>
          </a:p>
          <a:p>
            <a:endParaRPr lang="en-US" sz="1600" dirty="0"/>
          </a:p>
          <a:p>
            <a:pPr marL="342900" lvl="0"/>
            <a:endParaRPr lang="en-US" sz="1600" dirty="0">
              <a:effectLst/>
            </a:endParaRPr>
          </a:p>
          <a:p>
            <a:pPr marL="342900" lvl="0"/>
            <a:endParaRPr lang="en-US" sz="1600" dirty="0">
              <a:effectLst/>
            </a:endParaRPr>
          </a:p>
          <a:p>
            <a:endParaRPr lang="en-US" sz="16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69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90AFA7C-D752-C66C-AA52-3738226D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07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11A02-5FA2-7594-FF6B-D0F81CE4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Hvordan ser ADHD ud?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8D9F83-39AF-7E72-3F95-8A58EBAB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848318" cy="4050792"/>
          </a:xfrm>
        </p:spPr>
        <p:txBody>
          <a:bodyPr/>
          <a:lstStyle/>
          <a:p>
            <a:r>
              <a:rPr lang="da-DK" dirty="0"/>
              <a:t>Der er ikke et typisk karakteristika!</a:t>
            </a:r>
          </a:p>
          <a:p>
            <a:r>
              <a:rPr lang="da-DK" dirty="0"/>
              <a:t>Mange forældrene med 2 børn med ADHD, kan være overraskede over hvor forskelligt ADHD kan vise sig.</a:t>
            </a:r>
          </a:p>
          <a:p>
            <a:r>
              <a:rPr lang="da-DK" dirty="0"/>
              <a:t>Når man går i dybden med det som er svært og hvorfor, så bliver to forskellige udtryk ofte mere ens.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C8CC753-2ED2-25B7-4ACF-4BBD9609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9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CDAD972-70BD-1DBD-41D0-9EF0CC49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46" y="1903862"/>
            <a:ext cx="6448567" cy="41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4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Træ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æ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TM03090434[[fn=Trætype]]</Template>
  <TotalTime>1678</TotalTime>
  <Words>1459</Words>
  <Application>Microsoft Office PowerPoint</Application>
  <PresentationFormat>Widescreen</PresentationFormat>
  <Paragraphs>378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7" baseType="lpstr">
      <vt:lpstr>Aptos</vt:lpstr>
      <vt:lpstr>Calibri</vt:lpstr>
      <vt:lpstr>Rockwell</vt:lpstr>
      <vt:lpstr>Rockwell Condensed</vt:lpstr>
      <vt:lpstr>Rockwell Extra Bold</vt:lpstr>
      <vt:lpstr>Symbol</vt:lpstr>
      <vt:lpstr>Wingdings</vt:lpstr>
      <vt:lpstr>Trætype</vt:lpstr>
      <vt:lpstr>ADHD/ADD psykoedukation</vt:lpstr>
      <vt:lpstr>Hvad er en opmærksomhedsforstyrrelse?</vt:lpstr>
      <vt:lpstr>Hvad er ADHD?</vt:lpstr>
      <vt:lpstr>Kernesymptomer</vt:lpstr>
      <vt:lpstr>Kernesymptomer</vt:lpstr>
      <vt:lpstr>Eksekutive funktioner</vt:lpstr>
      <vt:lpstr>Begavelse</vt:lpstr>
      <vt:lpstr>ADHD/ADD og piger eller en profil</vt:lpstr>
      <vt:lpstr>Hvordan ser ADHD ud?</vt:lpstr>
      <vt:lpstr>Batteriet VITIGT</vt:lpstr>
      <vt:lpstr>ADHD og comorbiditet</vt:lpstr>
      <vt:lpstr>ADHD – Behandling</vt:lpstr>
      <vt:lpstr>ADHD og termometeret</vt:lpstr>
      <vt:lpstr>Hverdag – stress - comorbiditet</vt:lpstr>
      <vt:lpstr>Hverdag – stress - comorbiditet</vt:lpstr>
      <vt:lpstr>ADHD og strategier</vt:lpstr>
      <vt:lpstr>Hv-spørgsmål</vt:lpstr>
      <vt:lpstr>Konflikter, Stædighed og uretfærdighed</vt:lpstr>
      <vt:lpstr>Eksplosioner og nedsmeltninger</vt:lpstr>
      <vt:lpstr>Søvn</vt:lpstr>
      <vt:lpstr>Kost</vt:lpstr>
      <vt:lpstr>Sanser </vt:lpstr>
      <vt:lpstr>Motion</vt:lpstr>
      <vt:lpstr>Skole og uddannelse</vt:lpstr>
      <vt:lpstr>Spil og elektronik</vt:lpstr>
      <vt:lpstr>Samtaler, Job og kærester</vt:lpstr>
      <vt:lpstr>Strategier</vt:lpstr>
      <vt:lpstr>Kommunen - samarbejdspartnere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ADHD/ADD psykoedukation</dc:title>
  <dc:creator>Morten Ørnstrup</dc:creator>
  <cp:lastModifiedBy>Morten Ørnstrup</cp:lastModifiedBy>
  <cp:revision>27</cp:revision>
  <dcterms:created xsi:type="dcterms:W3CDTF">2023-02-14T16:18:05Z</dcterms:created>
  <dcterms:modified xsi:type="dcterms:W3CDTF">2026-04-17T09:40:33Z</dcterms:modified>
</cp:coreProperties>
</file>